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0" r:id="rId1"/>
  </p:sldMasterIdLst>
  <p:notesMasterIdLst>
    <p:notesMasterId r:id="rId28"/>
  </p:notesMasterIdLst>
  <p:sldIdLst>
    <p:sldId id="256" r:id="rId2"/>
    <p:sldId id="258" r:id="rId3"/>
    <p:sldId id="291" r:id="rId4"/>
    <p:sldId id="294" r:id="rId5"/>
    <p:sldId id="307" r:id="rId6"/>
    <p:sldId id="312" r:id="rId7"/>
    <p:sldId id="313" r:id="rId8"/>
    <p:sldId id="296" r:id="rId9"/>
    <p:sldId id="293" r:id="rId10"/>
    <p:sldId id="297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6" r:id="rId20"/>
    <p:sldId id="325" r:id="rId21"/>
    <p:sldId id="322" r:id="rId22"/>
    <p:sldId id="323" r:id="rId23"/>
    <p:sldId id="324" r:id="rId24"/>
    <p:sldId id="327" r:id="rId25"/>
    <p:sldId id="306" r:id="rId26"/>
    <p:sldId id="328" r:id="rId27"/>
  </p:sldIdLst>
  <p:sldSz cx="18288000" cy="10287000"/>
  <p:notesSz cx="7559675" cy="10691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porte Callcenter" initials="SC" lastIdx="1" clrIdx="0">
    <p:extLst>
      <p:ext uri="{19B8F6BF-5375-455C-9EA6-DF929625EA0E}">
        <p15:presenceInfo xmlns:p15="http://schemas.microsoft.com/office/powerpoint/2012/main" userId="Suporte Callcent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7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BA8FCC-3611-4EE4-8F57-837E24EECA28}" type="doc">
      <dgm:prSet loTypeId="urn:microsoft.com/office/officeart/2005/8/layout/vProcess5" loCatId="process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pt-BR"/>
        </a:p>
      </dgm:t>
    </dgm:pt>
    <dgm:pt modelId="{F6F9B3D4-ED07-4732-A369-A2BEC1C97A86}">
      <dgm:prSet phldrT="[Texto]" custT="1"/>
      <dgm:spPr>
        <a:solidFill>
          <a:srgbClr val="0039AC"/>
        </a:solidFill>
      </dgm:spPr>
      <dgm:t>
        <a:bodyPr/>
        <a:lstStyle/>
        <a:p>
          <a:pPr algn="just"/>
          <a:endParaRPr lang="pt-BR" sz="2800" b="1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CB9F10D9-EB60-4712-8940-596E7B7E4EDD}" type="parTrans" cxnId="{28732BB4-CE1A-4337-B523-C1C2789B547F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E922826E-D6B0-459B-B122-B294B2454867}" type="sibTrans" cxnId="{28732BB4-CE1A-4337-B523-C1C2789B547F}">
      <dgm:prSet/>
      <dgm:spPr>
        <a:noFill/>
        <a:ln>
          <a:noFill/>
        </a:ln>
      </dgm:spPr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45943557-BB5E-4DC9-9DC6-B920D863BC73}">
      <dgm:prSet phldrT="[Texto]" custT="1"/>
      <dgm:spPr>
        <a:solidFill>
          <a:srgbClr val="0066CC"/>
        </a:solidFill>
      </dgm:spPr>
      <dgm:t>
        <a:bodyPr/>
        <a:lstStyle/>
        <a:p>
          <a:pPr algn="ctr"/>
          <a:endParaRPr lang="pt-BR" sz="2400" b="1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BCBFE9A9-DBF0-4F01-840E-2BBB39130B3C}" type="parTrans" cxnId="{6ED925C9-362D-408A-BCDD-556FEA3D0E2D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3481A92A-FCAC-4F09-905D-82445A2100AB}" type="sibTrans" cxnId="{6ED925C9-362D-408A-BCDD-556FEA3D0E2D}">
      <dgm:prSet/>
      <dgm:spPr>
        <a:noFill/>
        <a:ln>
          <a:noFill/>
        </a:ln>
      </dgm:spPr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F09ADDE6-95A2-4E50-A2E6-8E3412119BF2}">
      <dgm:prSet phldrT="[Texto]" custT="1"/>
      <dgm:spPr/>
      <dgm:t>
        <a:bodyPr/>
        <a:lstStyle/>
        <a:p>
          <a:pPr algn="just">
            <a:spcAft>
              <a:spcPct val="35000"/>
            </a:spcAft>
          </a:pPr>
          <a:endParaRPr lang="pt-BR" sz="1400" b="0" dirty="0">
            <a:solidFill>
              <a:schemeClr val="bg1"/>
            </a:solidFill>
            <a:latin typeface="Calibri" pitchFamily="34" charset="0"/>
            <a:ea typeface="MS PGothic" pitchFamily="34" charset="-128"/>
          </a:endParaRPr>
        </a:p>
        <a:p>
          <a:pPr algn="just">
            <a:spcAft>
              <a:spcPts val="1200"/>
            </a:spcAft>
          </a:pPr>
          <a:endParaRPr lang="pt-BR" sz="2800" b="0" dirty="0">
            <a:solidFill>
              <a:schemeClr val="bg1"/>
            </a:solidFill>
            <a:latin typeface="Calibri" pitchFamily="34" charset="0"/>
            <a:ea typeface="MS PGothic" pitchFamily="34" charset="-128"/>
          </a:endParaRPr>
        </a:p>
      </dgm:t>
    </dgm:pt>
    <dgm:pt modelId="{1C3D7E6F-E61C-44B4-87E5-3175FA1303DC}" type="parTrans" cxnId="{F210BDAE-35EE-4EBB-87F4-7A722593858B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859B0A58-18D2-4B52-876C-1C60798A05BD}" type="sibTrans" cxnId="{F210BDAE-35EE-4EBB-87F4-7A722593858B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D593132C-86F3-4263-BD71-46B7EC16EF85}">
      <dgm:prSet phldrT="[Texto]" custT="1"/>
      <dgm:spPr>
        <a:solidFill>
          <a:srgbClr val="0099FF"/>
        </a:solidFill>
      </dgm:spPr>
      <dgm:t>
        <a:bodyPr/>
        <a:lstStyle/>
        <a:p>
          <a:pPr algn="ctr"/>
          <a:endParaRPr lang="pt-BR" sz="2400" b="1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A2FD5FC8-5055-48FA-BA75-508C7B676D75}" type="parTrans" cxnId="{4DB55E71-5561-48B0-BD18-81A9F8C008B9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793804E5-9661-49CC-89F6-6A7F48C71C03}" type="sibTrans" cxnId="{4DB55E71-5561-48B0-BD18-81A9F8C008B9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9CE81EAC-9F09-4C90-AE0A-BEFBCB4A58E9}">
      <dgm:prSet phldrT="[Texto]" custT="1"/>
      <dgm:spPr/>
      <dgm:t>
        <a:bodyPr/>
        <a:lstStyle/>
        <a:p>
          <a:pPr algn="just">
            <a:spcAft>
              <a:spcPct val="35000"/>
            </a:spcAft>
          </a:pPr>
          <a:endParaRPr lang="pt-BR" sz="1400" b="1" dirty="0">
            <a:solidFill>
              <a:schemeClr val="bg1"/>
            </a:solidFill>
            <a:latin typeface="Calibri" pitchFamily="34" charset="0"/>
          </a:endParaRPr>
        </a:p>
        <a:p>
          <a:pPr algn="just">
            <a:spcAft>
              <a:spcPct val="35000"/>
            </a:spcAft>
          </a:pPr>
          <a:endParaRPr lang="pt-BR" sz="1400" b="1" dirty="0">
            <a:solidFill>
              <a:schemeClr val="bg1"/>
            </a:solidFill>
            <a:latin typeface="Calibri" pitchFamily="34" charset="0"/>
          </a:endParaRPr>
        </a:p>
        <a:p>
          <a:pPr algn="just">
            <a:spcAft>
              <a:spcPts val="1000"/>
            </a:spcAft>
          </a:pPr>
          <a:r>
            <a:rPr lang="pt-BR" sz="1400" b="0" dirty="0">
              <a:solidFill>
                <a:schemeClr val="bg1"/>
              </a:solidFill>
              <a:latin typeface="Calibri" pitchFamily="34" charset="0"/>
            </a:rPr>
            <a:t>  </a:t>
          </a:r>
          <a:endParaRPr lang="pt-BR" sz="1400" b="0" dirty="0">
            <a:solidFill>
              <a:schemeClr val="bg1"/>
            </a:solidFill>
          </a:endParaRPr>
        </a:p>
      </dgm:t>
    </dgm:pt>
    <dgm:pt modelId="{EE586D0F-4C6A-41E9-BF72-F3906109A9BA}" type="parTrans" cxnId="{F84333EF-41DA-44B8-8803-2E908F0AC6AE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38593777-9C23-4228-B073-1003314629F4}" type="sibTrans" cxnId="{F84333EF-41DA-44B8-8803-2E908F0AC6AE}">
      <dgm:prSet/>
      <dgm:spPr/>
      <dgm:t>
        <a:bodyPr/>
        <a:lstStyle/>
        <a:p>
          <a:endParaRPr lang="pt-BR">
            <a:solidFill>
              <a:schemeClr val="bg1"/>
            </a:solidFill>
          </a:endParaRPr>
        </a:p>
      </dgm:t>
    </dgm:pt>
    <dgm:pt modelId="{452AB4B6-2CF2-445C-AF0D-F4297D8539C3}" type="pres">
      <dgm:prSet presAssocID="{CEBA8FCC-3611-4EE4-8F57-837E24EECA28}" presName="outerComposite" presStyleCnt="0">
        <dgm:presLayoutVars>
          <dgm:chMax val="5"/>
          <dgm:dir/>
          <dgm:resizeHandles val="exact"/>
        </dgm:presLayoutVars>
      </dgm:prSet>
      <dgm:spPr/>
    </dgm:pt>
    <dgm:pt modelId="{BC79175C-1048-47A7-86BD-841AAD35CE9E}" type="pres">
      <dgm:prSet presAssocID="{CEBA8FCC-3611-4EE4-8F57-837E24EECA28}" presName="dummyMaxCanvas" presStyleCnt="0">
        <dgm:presLayoutVars/>
      </dgm:prSet>
      <dgm:spPr/>
    </dgm:pt>
    <dgm:pt modelId="{DDCBC43D-4C4A-4127-ADBD-0CF5C7344D91}" type="pres">
      <dgm:prSet presAssocID="{CEBA8FCC-3611-4EE4-8F57-837E24EECA28}" presName="ThreeNodes_1" presStyleLbl="node1" presStyleIdx="0" presStyleCnt="3" custScaleX="117627" custScaleY="120915" custLinFactNeighborX="14347" custLinFactNeighborY="3295">
        <dgm:presLayoutVars>
          <dgm:bulletEnabled val="1"/>
        </dgm:presLayoutVars>
      </dgm:prSet>
      <dgm:spPr/>
    </dgm:pt>
    <dgm:pt modelId="{4254CB22-FD3D-44BC-B127-703C585B522D}" type="pres">
      <dgm:prSet presAssocID="{CEBA8FCC-3611-4EE4-8F57-837E24EECA28}" presName="ThreeNodes_2" presStyleLbl="node1" presStyleIdx="1" presStyleCnt="3" custScaleX="117647" custScaleY="88845" custLinFactNeighborX="-9131" custLinFactNeighborY="-36">
        <dgm:presLayoutVars>
          <dgm:bulletEnabled val="1"/>
        </dgm:presLayoutVars>
      </dgm:prSet>
      <dgm:spPr/>
    </dgm:pt>
    <dgm:pt modelId="{717FEF13-82D6-49D9-8AC9-8AE4B77AB421}" type="pres">
      <dgm:prSet presAssocID="{CEBA8FCC-3611-4EE4-8F57-837E24EECA28}" presName="ThreeNodes_3" presStyleLbl="node1" presStyleIdx="2" presStyleCnt="3" custScaleX="117647" custScaleY="73392" custLinFactNeighborX="-8819" custLinFactNeighborY="-32195">
        <dgm:presLayoutVars>
          <dgm:bulletEnabled val="1"/>
        </dgm:presLayoutVars>
      </dgm:prSet>
      <dgm:spPr/>
    </dgm:pt>
    <dgm:pt modelId="{67CE7B9C-D34C-45B9-8BAC-01B2F7BAAB77}" type="pres">
      <dgm:prSet presAssocID="{CEBA8FCC-3611-4EE4-8F57-837E24EECA28}" presName="ThreeConn_1-2" presStyleLbl="fgAccFollowNode1" presStyleIdx="0" presStyleCnt="2" custFlipVert="0" custFlipHor="0" custScaleX="3270" custScaleY="3270" custLinFactX="3721" custLinFactNeighborX="100000" custLinFactNeighborY="-75083">
        <dgm:presLayoutVars>
          <dgm:bulletEnabled val="1"/>
        </dgm:presLayoutVars>
      </dgm:prSet>
      <dgm:spPr/>
    </dgm:pt>
    <dgm:pt modelId="{9D346EFF-1E98-4B3B-A694-689E92AFE0C0}" type="pres">
      <dgm:prSet presAssocID="{CEBA8FCC-3611-4EE4-8F57-837E24EECA28}" presName="ThreeConn_2-3" presStyleLbl="fgAccFollowNode1" presStyleIdx="1" presStyleCnt="2">
        <dgm:presLayoutVars>
          <dgm:bulletEnabled val="1"/>
        </dgm:presLayoutVars>
      </dgm:prSet>
      <dgm:spPr/>
    </dgm:pt>
    <dgm:pt modelId="{8F48EFA8-D3F9-4DC5-97B7-4BB24B9F71EE}" type="pres">
      <dgm:prSet presAssocID="{CEBA8FCC-3611-4EE4-8F57-837E24EECA28}" presName="ThreeNodes_1_text" presStyleLbl="node1" presStyleIdx="2" presStyleCnt="3">
        <dgm:presLayoutVars>
          <dgm:bulletEnabled val="1"/>
        </dgm:presLayoutVars>
      </dgm:prSet>
      <dgm:spPr/>
    </dgm:pt>
    <dgm:pt modelId="{48C367FA-7B43-41E1-9886-CAAC23EC24FD}" type="pres">
      <dgm:prSet presAssocID="{CEBA8FCC-3611-4EE4-8F57-837E24EECA28}" presName="ThreeNodes_2_text" presStyleLbl="node1" presStyleIdx="2" presStyleCnt="3">
        <dgm:presLayoutVars>
          <dgm:bulletEnabled val="1"/>
        </dgm:presLayoutVars>
      </dgm:prSet>
      <dgm:spPr/>
    </dgm:pt>
    <dgm:pt modelId="{ACB59D6E-311A-4060-807C-96C6750D4FFC}" type="pres">
      <dgm:prSet presAssocID="{CEBA8FCC-3611-4EE4-8F57-837E24EECA28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56B7E12-EA26-440F-84DF-A094899A0C8B}" type="presOf" srcId="{D593132C-86F3-4263-BD71-46B7EC16EF85}" destId="{717FEF13-82D6-49D9-8AC9-8AE4B77AB421}" srcOrd="0" destOrd="0" presId="urn:microsoft.com/office/officeart/2005/8/layout/vProcess5"/>
    <dgm:cxn modelId="{9A53E917-0C91-4E8F-95AD-F59708902E18}" type="presOf" srcId="{F09ADDE6-95A2-4E50-A2E6-8E3412119BF2}" destId="{48C367FA-7B43-41E1-9886-CAAC23EC24FD}" srcOrd="1" destOrd="1" presId="urn:microsoft.com/office/officeart/2005/8/layout/vProcess5"/>
    <dgm:cxn modelId="{F164551A-6B92-43E6-926C-64FED1010C17}" type="presOf" srcId="{45943557-BB5E-4DC9-9DC6-B920D863BC73}" destId="{4254CB22-FD3D-44BC-B127-703C585B522D}" srcOrd="0" destOrd="0" presId="urn:microsoft.com/office/officeart/2005/8/layout/vProcess5"/>
    <dgm:cxn modelId="{A1B30624-26E1-40EF-9E20-B3C3D84B6BFB}" type="presOf" srcId="{F6F9B3D4-ED07-4732-A369-A2BEC1C97A86}" destId="{DDCBC43D-4C4A-4127-ADBD-0CF5C7344D91}" srcOrd="0" destOrd="0" presId="urn:microsoft.com/office/officeart/2005/8/layout/vProcess5"/>
    <dgm:cxn modelId="{D9E6F52D-4889-4D5C-8FA5-8D02DD492C18}" type="presOf" srcId="{D593132C-86F3-4263-BD71-46B7EC16EF85}" destId="{ACB59D6E-311A-4060-807C-96C6750D4FFC}" srcOrd="1" destOrd="0" presId="urn:microsoft.com/office/officeart/2005/8/layout/vProcess5"/>
    <dgm:cxn modelId="{FBC80A2E-31A3-4A42-8406-7CD00B43A106}" type="presOf" srcId="{9CE81EAC-9F09-4C90-AE0A-BEFBCB4A58E9}" destId="{717FEF13-82D6-49D9-8AC9-8AE4B77AB421}" srcOrd="0" destOrd="1" presId="urn:microsoft.com/office/officeart/2005/8/layout/vProcess5"/>
    <dgm:cxn modelId="{4DB55E71-5561-48B0-BD18-81A9F8C008B9}" srcId="{CEBA8FCC-3611-4EE4-8F57-837E24EECA28}" destId="{D593132C-86F3-4263-BD71-46B7EC16EF85}" srcOrd="2" destOrd="0" parTransId="{A2FD5FC8-5055-48FA-BA75-508C7B676D75}" sibTransId="{793804E5-9661-49CC-89F6-6A7F48C71C03}"/>
    <dgm:cxn modelId="{32125F54-70DC-4304-8C2B-F2B9BA04C964}" type="presOf" srcId="{9CE81EAC-9F09-4C90-AE0A-BEFBCB4A58E9}" destId="{ACB59D6E-311A-4060-807C-96C6750D4FFC}" srcOrd="1" destOrd="1" presId="urn:microsoft.com/office/officeart/2005/8/layout/vProcess5"/>
    <dgm:cxn modelId="{BFFAE477-199E-440B-BB4D-808F90BEDE2C}" type="presOf" srcId="{F6F9B3D4-ED07-4732-A369-A2BEC1C97A86}" destId="{8F48EFA8-D3F9-4DC5-97B7-4BB24B9F71EE}" srcOrd="1" destOrd="0" presId="urn:microsoft.com/office/officeart/2005/8/layout/vProcess5"/>
    <dgm:cxn modelId="{18387F7F-9B0F-47B4-9656-DC535D988D36}" type="presOf" srcId="{45943557-BB5E-4DC9-9DC6-B920D863BC73}" destId="{48C367FA-7B43-41E1-9886-CAAC23EC24FD}" srcOrd="1" destOrd="0" presId="urn:microsoft.com/office/officeart/2005/8/layout/vProcess5"/>
    <dgm:cxn modelId="{62510B84-AD19-42D1-A0A2-D91EE56B82E0}" type="presOf" srcId="{CEBA8FCC-3611-4EE4-8F57-837E24EECA28}" destId="{452AB4B6-2CF2-445C-AF0D-F4297D8539C3}" srcOrd="0" destOrd="0" presId="urn:microsoft.com/office/officeart/2005/8/layout/vProcess5"/>
    <dgm:cxn modelId="{3ABFB789-2F2F-4DB1-981E-A99BDF5151C1}" type="presOf" srcId="{3481A92A-FCAC-4F09-905D-82445A2100AB}" destId="{9D346EFF-1E98-4B3B-A694-689E92AFE0C0}" srcOrd="0" destOrd="0" presId="urn:microsoft.com/office/officeart/2005/8/layout/vProcess5"/>
    <dgm:cxn modelId="{F210BDAE-35EE-4EBB-87F4-7A722593858B}" srcId="{45943557-BB5E-4DC9-9DC6-B920D863BC73}" destId="{F09ADDE6-95A2-4E50-A2E6-8E3412119BF2}" srcOrd="0" destOrd="0" parTransId="{1C3D7E6F-E61C-44B4-87E5-3175FA1303DC}" sibTransId="{859B0A58-18D2-4B52-876C-1C60798A05BD}"/>
    <dgm:cxn modelId="{28732BB4-CE1A-4337-B523-C1C2789B547F}" srcId="{CEBA8FCC-3611-4EE4-8F57-837E24EECA28}" destId="{F6F9B3D4-ED07-4732-A369-A2BEC1C97A86}" srcOrd="0" destOrd="0" parTransId="{CB9F10D9-EB60-4712-8940-596E7B7E4EDD}" sibTransId="{E922826E-D6B0-459B-B122-B294B2454867}"/>
    <dgm:cxn modelId="{F3C060BD-0126-4C5F-BD6D-F851087935C3}" type="presOf" srcId="{E922826E-D6B0-459B-B122-B294B2454867}" destId="{67CE7B9C-D34C-45B9-8BAC-01B2F7BAAB77}" srcOrd="0" destOrd="0" presId="urn:microsoft.com/office/officeart/2005/8/layout/vProcess5"/>
    <dgm:cxn modelId="{D2C76BBE-0ED9-4E34-84CA-76DCF10B8489}" type="presOf" srcId="{F09ADDE6-95A2-4E50-A2E6-8E3412119BF2}" destId="{4254CB22-FD3D-44BC-B127-703C585B522D}" srcOrd="0" destOrd="1" presId="urn:microsoft.com/office/officeart/2005/8/layout/vProcess5"/>
    <dgm:cxn modelId="{6ED925C9-362D-408A-BCDD-556FEA3D0E2D}" srcId="{CEBA8FCC-3611-4EE4-8F57-837E24EECA28}" destId="{45943557-BB5E-4DC9-9DC6-B920D863BC73}" srcOrd="1" destOrd="0" parTransId="{BCBFE9A9-DBF0-4F01-840E-2BBB39130B3C}" sibTransId="{3481A92A-FCAC-4F09-905D-82445A2100AB}"/>
    <dgm:cxn modelId="{F84333EF-41DA-44B8-8803-2E908F0AC6AE}" srcId="{D593132C-86F3-4263-BD71-46B7EC16EF85}" destId="{9CE81EAC-9F09-4C90-AE0A-BEFBCB4A58E9}" srcOrd="0" destOrd="0" parTransId="{EE586D0F-4C6A-41E9-BF72-F3906109A9BA}" sibTransId="{38593777-9C23-4228-B073-1003314629F4}"/>
    <dgm:cxn modelId="{CAAC9689-02B2-4149-A8EF-43B347B7E33E}" type="presParOf" srcId="{452AB4B6-2CF2-445C-AF0D-F4297D8539C3}" destId="{BC79175C-1048-47A7-86BD-841AAD35CE9E}" srcOrd="0" destOrd="0" presId="urn:microsoft.com/office/officeart/2005/8/layout/vProcess5"/>
    <dgm:cxn modelId="{1D74AD1B-BEF8-48E2-8F65-00B9CE76A94E}" type="presParOf" srcId="{452AB4B6-2CF2-445C-AF0D-F4297D8539C3}" destId="{DDCBC43D-4C4A-4127-ADBD-0CF5C7344D91}" srcOrd="1" destOrd="0" presId="urn:microsoft.com/office/officeart/2005/8/layout/vProcess5"/>
    <dgm:cxn modelId="{D53E02C7-8B79-4152-A2B2-C2028C865F51}" type="presParOf" srcId="{452AB4B6-2CF2-445C-AF0D-F4297D8539C3}" destId="{4254CB22-FD3D-44BC-B127-703C585B522D}" srcOrd="2" destOrd="0" presId="urn:microsoft.com/office/officeart/2005/8/layout/vProcess5"/>
    <dgm:cxn modelId="{6FB0CC3D-8BEF-4830-91F5-5C67BDF2AE36}" type="presParOf" srcId="{452AB4B6-2CF2-445C-AF0D-F4297D8539C3}" destId="{717FEF13-82D6-49D9-8AC9-8AE4B77AB421}" srcOrd="3" destOrd="0" presId="urn:microsoft.com/office/officeart/2005/8/layout/vProcess5"/>
    <dgm:cxn modelId="{2E0EE6A5-4188-47F2-81B0-355ED84560CB}" type="presParOf" srcId="{452AB4B6-2CF2-445C-AF0D-F4297D8539C3}" destId="{67CE7B9C-D34C-45B9-8BAC-01B2F7BAAB77}" srcOrd="4" destOrd="0" presId="urn:microsoft.com/office/officeart/2005/8/layout/vProcess5"/>
    <dgm:cxn modelId="{692884CC-0726-4276-A8D0-DD84DA1C57DD}" type="presParOf" srcId="{452AB4B6-2CF2-445C-AF0D-F4297D8539C3}" destId="{9D346EFF-1E98-4B3B-A694-689E92AFE0C0}" srcOrd="5" destOrd="0" presId="urn:microsoft.com/office/officeart/2005/8/layout/vProcess5"/>
    <dgm:cxn modelId="{EA22B50E-F4E4-4C9C-91C2-7AB56D30EA45}" type="presParOf" srcId="{452AB4B6-2CF2-445C-AF0D-F4297D8539C3}" destId="{8F48EFA8-D3F9-4DC5-97B7-4BB24B9F71EE}" srcOrd="6" destOrd="0" presId="urn:microsoft.com/office/officeart/2005/8/layout/vProcess5"/>
    <dgm:cxn modelId="{E731C1D2-C199-40F4-AAA6-C0BC1CED6241}" type="presParOf" srcId="{452AB4B6-2CF2-445C-AF0D-F4297D8539C3}" destId="{48C367FA-7B43-41E1-9886-CAAC23EC24FD}" srcOrd="7" destOrd="0" presId="urn:microsoft.com/office/officeart/2005/8/layout/vProcess5"/>
    <dgm:cxn modelId="{D51A1388-521B-422F-BC4B-18E39353D3D3}" type="presParOf" srcId="{452AB4B6-2CF2-445C-AF0D-F4297D8539C3}" destId="{ACB59D6E-311A-4060-807C-96C6750D4FF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CBC43D-4C4A-4127-ADBD-0CF5C7344D91}">
      <dsp:nvSpPr>
        <dsp:cNvPr id="0" name=""/>
        <dsp:cNvSpPr/>
      </dsp:nvSpPr>
      <dsp:spPr>
        <a:xfrm>
          <a:off x="1951" y="-48550"/>
          <a:ext cx="11444472" cy="3035825"/>
        </a:xfrm>
        <a:prstGeom prst="roundRect">
          <a:avLst>
            <a:gd name="adj" fmla="val 10000"/>
          </a:avLst>
        </a:prstGeom>
        <a:solidFill>
          <a:srgbClr val="0039A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800" b="1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90867" y="40366"/>
        <a:ext cx="8252824" cy="2857993"/>
      </dsp:txXfrm>
    </dsp:sp>
    <dsp:sp modelId="{4254CB22-FD3D-44BC-B127-703C585B522D}">
      <dsp:nvSpPr>
        <dsp:cNvPr id="0" name=""/>
        <dsp:cNvSpPr/>
      </dsp:nvSpPr>
      <dsp:spPr>
        <a:xfrm>
          <a:off x="-483" y="3199572"/>
          <a:ext cx="11446418" cy="2230640"/>
        </a:xfrm>
        <a:prstGeom prst="roundRect">
          <a:avLst>
            <a:gd name="adj" fmla="val 10000"/>
          </a:avLst>
        </a:prstGeom>
        <a:solidFill>
          <a:srgbClr val="0066C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b="1" kern="1200" dirty="0">
            <a:solidFill>
              <a:schemeClr val="bg1"/>
            </a:solidFill>
            <a:latin typeface="Calibri" panose="020F0502020204030204" pitchFamily="34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"/>
          </a:pPr>
          <a:endParaRPr lang="pt-BR" sz="1400" b="0" kern="1200" dirty="0">
            <a:solidFill>
              <a:schemeClr val="bg1"/>
            </a:solidFill>
            <a:latin typeface="Calibri" pitchFamily="34" charset="0"/>
            <a:ea typeface="MS PGothic" pitchFamily="34" charset="-128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"/>
          </a:pPr>
          <a:endParaRPr lang="pt-BR" sz="2800" b="0" kern="1200" dirty="0">
            <a:solidFill>
              <a:schemeClr val="bg1"/>
            </a:solidFill>
            <a:latin typeface="Calibri" pitchFamily="34" charset="0"/>
            <a:ea typeface="MS PGothic" pitchFamily="34" charset="-128"/>
          </a:endParaRPr>
        </a:p>
      </dsp:txBody>
      <dsp:txXfrm>
        <a:off x="64850" y="3264905"/>
        <a:ext cx="8385820" cy="2099974"/>
      </dsp:txXfrm>
    </dsp:sp>
    <dsp:sp modelId="{717FEF13-82D6-49D9-8AC9-8AE4B77AB421}">
      <dsp:nvSpPr>
        <dsp:cNvPr id="0" name=""/>
        <dsp:cNvSpPr/>
      </dsp:nvSpPr>
      <dsp:spPr>
        <a:xfrm>
          <a:off x="0" y="5515304"/>
          <a:ext cx="11446418" cy="1842660"/>
        </a:xfrm>
        <a:prstGeom prst="roundRect">
          <a:avLst>
            <a:gd name="adj" fmla="val 10000"/>
          </a:avLst>
        </a:prstGeom>
        <a:solidFill>
          <a:srgbClr val="0099FF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b="1" kern="1200" dirty="0">
            <a:solidFill>
              <a:schemeClr val="bg1"/>
            </a:solidFill>
            <a:latin typeface="Calibri" panose="020F0502020204030204" pitchFamily="34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"/>
          </a:pPr>
          <a:endParaRPr lang="pt-BR" sz="1400" b="1" kern="1200" dirty="0">
            <a:solidFill>
              <a:schemeClr val="bg1"/>
            </a:solidFill>
            <a:latin typeface="Calibri" pitchFamily="34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"/>
          </a:pPr>
          <a:endParaRPr lang="pt-BR" sz="1400" b="1" kern="1200" dirty="0">
            <a:solidFill>
              <a:schemeClr val="bg1"/>
            </a:solidFill>
            <a:latin typeface="Calibri" pitchFamily="34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ts val="1000"/>
            </a:spcAft>
            <a:buChar char="•"/>
          </a:pPr>
          <a:r>
            <a:rPr lang="pt-BR" sz="1400" b="0" kern="1200" dirty="0">
              <a:solidFill>
                <a:schemeClr val="bg1"/>
              </a:solidFill>
              <a:latin typeface="Calibri" pitchFamily="34" charset="0"/>
            </a:rPr>
            <a:t>  </a:t>
          </a:r>
          <a:endParaRPr lang="pt-BR" sz="1400" b="0" kern="1200" dirty="0">
            <a:solidFill>
              <a:schemeClr val="bg1"/>
            </a:solidFill>
          </a:endParaRPr>
        </a:p>
      </dsp:txBody>
      <dsp:txXfrm>
        <a:off x="53970" y="5569274"/>
        <a:ext cx="8408546" cy="1734720"/>
      </dsp:txXfrm>
    </dsp:sp>
    <dsp:sp modelId="{67CE7B9C-D34C-45B9-8BAC-01B2F7BAAB77}">
      <dsp:nvSpPr>
        <dsp:cNvPr id="0" name=""/>
        <dsp:cNvSpPr/>
      </dsp:nvSpPr>
      <dsp:spPr>
        <a:xfrm>
          <a:off x="10578997" y="1599206"/>
          <a:ext cx="53365" cy="53365"/>
        </a:xfrm>
        <a:prstGeom prst="downArrow">
          <a:avLst>
            <a:gd name="adj1" fmla="val 55000"/>
            <a:gd name="adj2" fmla="val 45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>
            <a:solidFill>
              <a:schemeClr val="bg1"/>
            </a:solidFill>
          </a:endParaRPr>
        </a:p>
      </dsp:txBody>
      <dsp:txXfrm>
        <a:off x="10591004" y="1599206"/>
        <a:ext cx="29351" cy="40157"/>
      </dsp:txXfrm>
    </dsp:sp>
    <dsp:sp modelId="{9D346EFF-1E98-4B3B-A694-689E92AFE0C0}">
      <dsp:nvSpPr>
        <dsp:cNvPr id="0" name=""/>
        <dsp:cNvSpPr/>
      </dsp:nvSpPr>
      <dsp:spPr>
        <a:xfrm>
          <a:off x="8955493" y="4947658"/>
          <a:ext cx="1631961" cy="1631961"/>
        </a:xfrm>
        <a:prstGeom prst="downArrow">
          <a:avLst>
            <a:gd name="adj1" fmla="val 55000"/>
            <a:gd name="adj2" fmla="val 45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3600" kern="1200">
            <a:solidFill>
              <a:schemeClr val="bg1"/>
            </a:solidFill>
          </a:endParaRPr>
        </a:p>
      </dsp:txBody>
      <dsp:txXfrm>
        <a:off x="9322684" y="4947658"/>
        <a:ext cx="897579" cy="12280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F2CF6D-BC7F-4538-9180-015B154F1F11}" type="datetimeFigureOut">
              <a:rPr lang="pt-BR" smtClean="0"/>
              <a:t>09/01/2024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BCA43D-14B8-4086-BBA2-8FE276DCBF0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961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12700"/>
            <a:ext cx="18288000" cy="10299701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0601" y="3606801"/>
            <a:ext cx="11650404" cy="2469453"/>
          </a:xfrm>
        </p:spPr>
        <p:txBody>
          <a:bodyPr anchor="b">
            <a:noAutofit/>
          </a:bodyPr>
          <a:lstStyle>
            <a:lvl1pPr algn="r">
              <a:defRPr sz="81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0601" y="6076250"/>
            <a:ext cx="11650404" cy="164534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9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0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2089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071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3" y="4051301"/>
            <a:ext cx="12895002" cy="2739872"/>
          </a:xfrm>
        </p:spPr>
        <p:txBody>
          <a:bodyPr anchor="b"/>
          <a:lstStyle>
            <a:lvl1pPr algn="l">
              <a:defRPr sz="6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1290600"/>
          </a:xfrm>
        </p:spPr>
        <p:txBody>
          <a:bodyPr anchor="t"/>
          <a:lstStyle>
            <a:lvl1pPr marL="0" indent="0" algn="l">
              <a:buNone/>
              <a:defRPr sz="3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0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6002" y="3240884"/>
            <a:ext cx="6276053" cy="582115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34955" y="3240884"/>
            <a:ext cx="6276051" cy="58211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5861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3618" y="3241475"/>
            <a:ext cx="6278435" cy="864393"/>
          </a:xfrm>
        </p:spPr>
        <p:txBody>
          <a:bodyPr anchor="b">
            <a:noAutofit/>
          </a:bodyPr>
          <a:lstStyle>
            <a:lvl1pPr marL="0" indent="0">
              <a:buNone/>
              <a:defRPr sz="3600" b="0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3618" y="4105868"/>
            <a:ext cx="6278435" cy="4956176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32575" y="3241475"/>
            <a:ext cx="6278427" cy="864393"/>
          </a:xfrm>
        </p:spPr>
        <p:txBody>
          <a:bodyPr anchor="b">
            <a:noAutofit/>
          </a:bodyPr>
          <a:lstStyle>
            <a:lvl1pPr marL="0" indent="0">
              <a:buNone/>
              <a:defRPr sz="3600" b="0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32577" y="4105868"/>
            <a:ext cx="6278426" cy="4956176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410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1" y="914400"/>
            <a:ext cx="12895002" cy="19812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641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739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1" y="2247906"/>
            <a:ext cx="5781792" cy="1917699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0692" y="772387"/>
            <a:ext cx="6770312" cy="8289656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1" y="4165604"/>
            <a:ext cx="5781792" cy="3876674"/>
          </a:xfrm>
        </p:spPr>
        <p:txBody>
          <a:bodyPr>
            <a:normAutofit/>
          </a:bodyPr>
          <a:lstStyle>
            <a:lvl1pPr marL="0" indent="0">
              <a:buNone/>
              <a:defRPr sz="2100"/>
            </a:lvl1pPr>
            <a:lvl2pPr marL="685595" indent="0">
              <a:buNone/>
              <a:defRPr sz="2100"/>
            </a:lvl2pPr>
            <a:lvl3pPr marL="1371189" indent="0">
              <a:buNone/>
              <a:defRPr sz="1800"/>
            </a:lvl3pPr>
            <a:lvl4pPr marL="2056784" indent="0">
              <a:buNone/>
              <a:defRPr sz="1500"/>
            </a:lvl4pPr>
            <a:lvl5pPr marL="2742377" indent="0">
              <a:buNone/>
              <a:defRPr sz="1500"/>
            </a:lvl5pPr>
            <a:lvl6pPr marL="3427971" indent="0">
              <a:buNone/>
              <a:defRPr sz="1500"/>
            </a:lvl6pPr>
            <a:lvl7pPr marL="4113566" indent="0">
              <a:buNone/>
              <a:defRPr sz="1500"/>
            </a:lvl7pPr>
            <a:lvl8pPr marL="4799160" indent="0">
              <a:buNone/>
              <a:defRPr sz="1500"/>
            </a:lvl8pPr>
            <a:lvl9pPr marL="5484755" indent="0">
              <a:buNone/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818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2" y="7200900"/>
            <a:ext cx="12895001" cy="85010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16001" y="914400"/>
            <a:ext cx="12895002" cy="576857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/>
            </a:lvl1pPr>
            <a:lvl2pPr marL="685800" indent="0">
              <a:buNone/>
              <a:defRPr sz="2400"/>
            </a:lvl2pPr>
            <a:lvl3pPr marL="1371600" indent="0">
              <a:buNone/>
              <a:defRPr sz="2400"/>
            </a:lvl3pPr>
            <a:lvl4pPr marL="2057400" indent="0">
              <a:buNone/>
              <a:defRPr sz="2400"/>
            </a:lvl4pPr>
            <a:lvl5pPr marL="2743200" indent="0">
              <a:buNone/>
              <a:defRPr sz="2400"/>
            </a:lvl5pPr>
            <a:lvl6pPr marL="3429000" indent="0">
              <a:buNone/>
              <a:defRPr sz="2400"/>
            </a:lvl6pPr>
            <a:lvl7pPr marL="4114800" indent="0">
              <a:buNone/>
              <a:defRPr sz="2400"/>
            </a:lvl7pPr>
            <a:lvl8pPr marL="4800600" indent="0">
              <a:buNone/>
              <a:defRPr sz="2400"/>
            </a:lvl8pPr>
            <a:lvl9pPr marL="5486400" indent="0">
              <a:buNone/>
              <a:defRPr sz="24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2" y="8051007"/>
            <a:ext cx="12895001" cy="101103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435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3" y="914400"/>
            <a:ext cx="12895002" cy="51054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05600"/>
            <a:ext cx="12895002" cy="2356443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783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1" y="914400"/>
            <a:ext cx="12141201" cy="45339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49209" y="5448300"/>
            <a:ext cx="10836786" cy="5715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FontTx/>
              <a:buNone/>
              <a:defRPr/>
            </a:lvl2pPr>
            <a:lvl3pPr marL="1371600" indent="0">
              <a:buFontTx/>
              <a:buNone/>
              <a:defRPr/>
            </a:lvl3pPr>
            <a:lvl4pPr marL="2057400" indent="0">
              <a:buFontTx/>
              <a:buNone/>
              <a:defRPr/>
            </a:lvl4pPr>
            <a:lvl5pPr marL="27432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05600"/>
            <a:ext cx="12895002" cy="2356443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812805" y="1185567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339517" y="4329834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9239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3" y="2897982"/>
            <a:ext cx="12895002" cy="3893190"/>
          </a:xfrm>
        </p:spPr>
        <p:txBody>
          <a:bodyPr anchor="b">
            <a:normAutofit/>
          </a:bodyPr>
          <a:lstStyle>
            <a:lvl1pPr algn="l">
              <a:defRPr sz="6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2270871"/>
          </a:xfrm>
        </p:spPr>
        <p:txBody>
          <a:bodyPr anchor="t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159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7001" y="914400"/>
            <a:ext cx="12141201" cy="45339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15999" y="6019800"/>
            <a:ext cx="12895004" cy="77137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0">
              <a:buFontTx/>
              <a:buNone/>
              <a:defRPr/>
            </a:lvl2pPr>
            <a:lvl3pPr marL="1371600" indent="0">
              <a:buFontTx/>
              <a:buNone/>
              <a:defRPr/>
            </a:lvl3pPr>
            <a:lvl4pPr marL="2057400" indent="0">
              <a:buFontTx/>
              <a:buNone/>
              <a:defRPr/>
            </a:lvl4pPr>
            <a:lvl5pPr marL="27432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2270871"/>
          </a:xfrm>
        </p:spPr>
        <p:txBody>
          <a:bodyPr anchor="t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812805" y="1185567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339517" y="4329834"/>
            <a:ext cx="914400" cy="877164"/>
          </a:xfrm>
          <a:prstGeom prst="rect">
            <a:avLst/>
          </a:prstGeom>
        </p:spPr>
        <p:txBody>
          <a:bodyPr vert="horz" lIns="137160" tIns="68580" rIns="137160" bIns="68580" rtlCol="0" anchor="ctr">
            <a:noAutofit/>
          </a:bodyPr>
          <a:lstStyle/>
          <a:p>
            <a:pPr lvl="0"/>
            <a:r>
              <a:rPr lang="en-US" sz="12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3450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914400"/>
            <a:ext cx="12882305" cy="4533900"/>
          </a:xfrm>
        </p:spPr>
        <p:txBody>
          <a:bodyPr anchor="ctr">
            <a:normAutofit/>
          </a:bodyPr>
          <a:lstStyle>
            <a:lvl1pPr algn="l">
              <a:defRPr sz="66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15999" y="6019800"/>
            <a:ext cx="12895004" cy="771372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600">
                <a:solidFill>
                  <a:schemeClr val="accent1"/>
                </a:solidFill>
              </a:defRPr>
            </a:lvl1pPr>
            <a:lvl2pPr marL="685800" indent="0">
              <a:buFontTx/>
              <a:buNone/>
              <a:defRPr/>
            </a:lvl2pPr>
            <a:lvl3pPr marL="1371600" indent="0">
              <a:buFontTx/>
              <a:buNone/>
              <a:defRPr/>
            </a:lvl3pPr>
            <a:lvl4pPr marL="2057400" indent="0">
              <a:buFontTx/>
              <a:buNone/>
              <a:defRPr/>
            </a:lvl4pPr>
            <a:lvl5pPr marL="27432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3" y="6791172"/>
            <a:ext cx="12895002" cy="2270871"/>
          </a:xfrm>
        </p:spPr>
        <p:txBody>
          <a:bodyPr anchor="t">
            <a:normAutofit/>
          </a:bodyPr>
          <a:lstStyle>
            <a:lvl1pPr marL="0" indent="0" algn="l">
              <a:buNone/>
              <a:defRPr sz="2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003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361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951510" y="914399"/>
            <a:ext cx="1957115" cy="787717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16003" y="914400"/>
            <a:ext cx="10590225" cy="787717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021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914400" y="410400"/>
            <a:ext cx="16458840" cy="17175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2126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12700"/>
            <a:ext cx="18288000" cy="10299701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01" y="914400"/>
            <a:ext cx="12895002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1" y="3240884"/>
            <a:ext cx="12895002" cy="582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807700" y="9062044"/>
            <a:ext cx="1367909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6001" y="9062044"/>
            <a:ext cx="9446418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885995" y="9062044"/>
            <a:ext cx="1025009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5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81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</p:sldLayoutIdLst>
  <p:txStyles>
    <p:titleStyle>
      <a:lvl1pPr algn="l" defTabSz="685800" rtl="0" eaLnBrk="1" latinLnBrk="0" hangingPunct="1">
        <a:spcBef>
          <a:spcPct val="0"/>
        </a:spcBef>
        <a:buNone/>
        <a:defRPr sz="54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514350" indent="-51435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114425" indent="-428625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7145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4003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30861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7719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44577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51435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829300" indent="-342900" algn="l" defTabSz="685800" rtl="0" eaLnBrk="1" latinLnBrk="0" hangingPunct="1">
        <a:spcBef>
          <a:spcPts val="15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6858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jpeg"/><Relationship Id="rId2" Type="http://schemas.openxmlformats.org/officeDocument/2006/relationships/image" Target="../media/image35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jpe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"/>
          <p:cNvGrpSpPr/>
          <p:nvPr/>
        </p:nvGrpSpPr>
        <p:grpSpPr>
          <a:xfrm>
            <a:off x="2286000" y="6061680"/>
            <a:ext cx="14689440" cy="3544560"/>
            <a:chOff x="2286000" y="6061680"/>
            <a:chExt cx="14689440" cy="3544560"/>
          </a:xfrm>
        </p:grpSpPr>
        <p:sp>
          <p:nvSpPr>
            <p:cNvPr id="39" name="CustomShape 2"/>
            <p:cNvSpPr/>
            <p:nvPr/>
          </p:nvSpPr>
          <p:spPr>
            <a:xfrm>
              <a:off x="2286000" y="6061680"/>
              <a:ext cx="14689440" cy="3544560"/>
            </a:xfrm>
            <a:custGeom>
              <a:avLst/>
              <a:gdLst/>
              <a:ahLst/>
              <a:cxnLst/>
              <a:rect l="l" t="t" r="r" b="b"/>
              <a:pathLst>
                <a:path w="4641092" h="1120071">
                  <a:moveTo>
                    <a:pt x="0" y="0"/>
                  </a:moveTo>
                  <a:lnTo>
                    <a:pt x="4641092" y="0"/>
                  </a:lnTo>
                  <a:lnTo>
                    <a:pt x="4641092" y="1120071"/>
                  </a:lnTo>
                  <a:lnTo>
                    <a:pt x="0" y="1120071"/>
                  </a:lnTo>
                  <a:close/>
                </a:path>
              </a:pathLst>
            </a:custGeom>
            <a:solidFill>
              <a:srgbClr val="004AAD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pic>
        <p:nvPicPr>
          <p:cNvPr id="40" name="Picture 4"/>
          <p:cNvPicPr/>
          <p:nvPr/>
        </p:nvPicPr>
        <p:blipFill>
          <a:blip r:embed="rId2"/>
          <a:stretch/>
        </p:blipFill>
        <p:spPr>
          <a:xfrm>
            <a:off x="12801960" y="8433720"/>
            <a:ext cx="1573200" cy="966600"/>
          </a:xfrm>
          <a:prstGeom prst="rect">
            <a:avLst/>
          </a:prstGeom>
          <a:ln w="0">
            <a:noFill/>
          </a:ln>
        </p:spPr>
      </p:pic>
      <p:pic>
        <p:nvPicPr>
          <p:cNvPr id="41" name="Picture 5"/>
          <p:cNvPicPr/>
          <p:nvPr/>
        </p:nvPicPr>
        <p:blipFill>
          <a:blip r:embed="rId3"/>
          <a:srcRect l="22097" r="21805"/>
          <a:stretch/>
        </p:blipFill>
        <p:spPr>
          <a:xfrm>
            <a:off x="13588920" y="6279120"/>
            <a:ext cx="1383840" cy="1204200"/>
          </a:xfrm>
          <a:prstGeom prst="rect">
            <a:avLst/>
          </a:prstGeom>
          <a:ln w="0">
            <a:noFill/>
          </a:ln>
        </p:spPr>
      </p:pic>
      <p:pic>
        <p:nvPicPr>
          <p:cNvPr id="42" name="Picture 6"/>
          <p:cNvPicPr/>
          <p:nvPr/>
        </p:nvPicPr>
        <p:blipFill>
          <a:blip r:embed="rId4"/>
          <a:srcRect t="35461" b="29877"/>
          <a:stretch/>
        </p:blipFill>
        <p:spPr>
          <a:xfrm>
            <a:off x="0" y="6061680"/>
            <a:ext cx="18287280" cy="4224600"/>
          </a:xfrm>
          <a:prstGeom prst="rect">
            <a:avLst/>
          </a:prstGeom>
          <a:ln w="0">
            <a:noFill/>
          </a:ln>
        </p:spPr>
      </p:pic>
      <p:pic>
        <p:nvPicPr>
          <p:cNvPr id="43" name="Picture 7"/>
          <p:cNvPicPr/>
          <p:nvPr/>
        </p:nvPicPr>
        <p:blipFill>
          <a:blip r:embed="rId2"/>
          <a:stretch/>
        </p:blipFill>
        <p:spPr>
          <a:xfrm>
            <a:off x="13588560" y="7011360"/>
            <a:ext cx="3843720" cy="2361960"/>
          </a:xfrm>
          <a:prstGeom prst="rect">
            <a:avLst/>
          </a:prstGeom>
          <a:ln w="0">
            <a:noFill/>
          </a:ln>
        </p:spPr>
      </p:pic>
      <p:sp>
        <p:nvSpPr>
          <p:cNvPr id="44" name="CustomShape 3"/>
          <p:cNvSpPr/>
          <p:nvPr/>
        </p:nvSpPr>
        <p:spPr>
          <a:xfrm>
            <a:off x="855720" y="7220439"/>
            <a:ext cx="9418986" cy="101668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>
            <a:spAutoFit/>
          </a:bodyPr>
          <a:lstStyle/>
          <a:p>
            <a:pPr>
              <a:lnSpc>
                <a:spcPts val="7875"/>
              </a:lnSpc>
            </a:pPr>
            <a:r>
              <a:rPr lang="pt-BR" sz="8800" b="1" spc="-1" dirty="0">
                <a:solidFill>
                  <a:schemeClr val="bg1"/>
                </a:solidFill>
                <a:latin typeface="Arial"/>
              </a:rPr>
              <a:t>INSTITUCIONAL</a:t>
            </a:r>
            <a:endParaRPr lang="pt-BR" sz="8800" b="1" strike="noStrike" spc="-1" dirty="0">
              <a:solidFill>
                <a:schemeClr val="bg1"/>
              </a:solidFill>
              <a:latin typeface="Arial"/>
            </a:endParaRPr>
          </a:p>
        </p:txBody>
      </p:sp>
      <p:pic>
        <p:nvPicPr>
          <p:cNvPr id="45" name="Picture 9"/>
          <p:cNvPicPr/>
          <p:nvPr/>
        </p:nvPicPr>
        <p:blipFill>
          <a:blip r:embed="rId5"/>
          <a:srcRect l="5791" t="32245" r="5791"/>
          <a:stretch/>
        </p:blipFill>
        <p:spPr>
          <a:xfrm>
            <a:off x="0" y="0"/>
            <a:ext cx="18287280" cy="6060960"/>
          </a:xfrm>
          <a:prstGeom prst="rect">
            <a:avLst/>
          </a:prstGeom>
          <a:ln w="0">
            <a:noFill/>
          </a:ln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AA764D-82EE-4C78-A1A2-806F26BDA2E0}"/>
              </a:ext>
            </a:extLst>
          </p:cNvPr>
          <p:cNvSpPr txBox="1"/>
          <p:nvPr/>
        </p:nvSpPr>
        <p:spPr>
          <a:xfrm>
            <a:off x="855720" y="8433720"/>
            <a:ext cx="8974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chemeClr val="bg1">
                    <a:lumMod val="95000"/>
                  </a:schemeClr>
                </a:solidFill>
              </a:rPr>
              <a:t>EXPLORER BUSINESS CENTER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Rectangle 3">
            <a:extLst>
              <a:ext uri="{FF2B5EF4-FFF2-40B4-BE49-F238E27FC236}">
                <a16:creationId xmlns:a16="http://schemas.microsoft.com/office/drawing/2014/main" id="{8C167B7D-6620-49FA-B127-6738A55D3D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65689" y="2190889"/>
            <a:ext cx="9289256" cy="864393"/>
          </a:xfrm>
        </p:spPr>
        <p:txBody>
          <a:bodyPr/>
          <a:lstStyle/>
          <a:p>
            <a:pPr marL="0" indent="0">
              <a:buClr>
                <a:srgbClr val="FF0000"/>
              </a:buClr>
              <a:buNone/>
              <a:defRPr/>
            </a:pPr>
            <a:r>
              <a:rPr lang="pt-BR" sz="3600" b="1" dirty="0">
                <a:latin typeface="+mj-lt"/>
              </a:rPr>
              <a:t>Desligue</a:t>
            </a:r>
            <a:r>
              <a:rPr lang="pt-BR" sz="3600" dirty="0">
                <a:latin typeface="+mj-lt"/>
              </a:rPr>
              <a:t> o Celular;</a:t>
            </a:r>
          </a:p>
        </p:txBody>
      </p:sp>
      <p:pic>
        <p:nvPicPr>
          <p:cNvPr id="153609" name="Picture 9" descr="D:\Desktop\ppt institucional\No Chat-96.png">
            <a:extLst>
              <a:ext uri="{FF2B5EF4-FFF2-40B4-BE49-F238E27FC236}">
                <a16:creationId xmlns:a16="http://schemas.microsoft.com/office/drawing/2014/main" id="{8C6A7EFF-D0F1-41D8-9E12-179076C59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083" y="5763284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0" name="Picture 10" descr="D:\Desktop\ppt institucional\No Mobile Devices-96.png">
            <a:extLst>
              <a:ext uri="{FF2B5EF4-FFF2-40B4-BE49-F238E27FC236}">
                <a16:creationId xmlns:a16="http://schemas.microsoft.com/office/drawing/2014/main" id="{1132F91D-5FDB-4708-B607-67A6CCEEA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7" y="1925305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1" name="Picture 11" descr="D:\Desktop\ppt institucional\Talk-96.png">
            <a:extLst>
              <a:ext uri="{FF2B5EF4-FFF2-40B4-BE49-F238E27FC236}">
                <a16:creationId xmlns:a16="http://schemas.microsoft.com/office/drawing/2014/main" id="{8C8C1F61-27A8-4C4D-A9E0-365AAFDD2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922" y="3764956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3" name="Picture 13" descr="D:\Desktop\ppt institucional\Checked User-96.png">
            <a:extLst>
              <a:ext uri="{FF2B5EF4-FFF2-40B4-BE49-F238E27FC236}">
                <a16:creationId xmlns:a16="http://schemas.microsoft.com/office/drawing/2014/main" id="{1B1E2726-DD08-4070-A46A-8F7208401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304" y="7519987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3">
            <a:extLst>
              <a:ext uri="{FF2B5EF4-FFF2-40B4-BE49-F238E27FC236}">
                <a16:creationId xmlns:a16="http://schemas.microsoft.com/office/drawing/2014/main" id="{AE179B5A-7A67-4256-930B-302C97E38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6583" y="4272161"/>
            <a:ext cx="9289257" cy="864395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None/>
              <a:defRPr/>
            </a:pPr>
            <a:r>
              <a:rPr lang="pt-BR" sz="3600" dirty="0">
                <a:latin typeface="+mj-lt"/>
              </a:rPr>
              <a:t>Em caso de dúvidas, </a:t>
            </a:r>
            <a:r>
              <a:rPr lang="pt-BR" sz="3600" b="1" dirty="0">
                <a:latin typeface="+mj-lt"/>
              </a:rPr>
              <a:t>questione</a:t>
            </a:r>
            <a:r>
              <a:rPr lang="pt-BR" sz="3600" dirty="0">
                <a:latin typeface="+mj-lt"/>
              </a:rPr>
              <a:t>;</a:t>
            </a: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8F7E5B47-4F83-4A0B-8C07-A16EBBCCD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6584" y="6353435"/>
            <a:ext cx="9289256" cy="864393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None/>
              <a:defRPr/>
            </a:pPr>
            <a:r>
              <a:rPr lang="pt-BR" sz="3600" dirty="0">
                <a:latin typeface="+mj-lt"/>
              </a:rPr>
              <a:t>Evite </a:t>
            </a:r>
            <a:r>
              <a:rPr lang="pt-BR" sz="3600" b="1" dirty="0">
                <a:latin typeface="+mj-lt"/>
              </a:rPr>
              <a:t>conversas paralelas;</a:t>
            </a:r>
            <a:endParaRPr lang="pt-BR" sz="3600" dirty="0">
              <a:latin typeface="+mj-lt"/>
            </a:endParaRP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98437C8C-A370-41F3-AD0F-3C1427228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6584" y="8027194"/>
            <a:ext cx="10046493" cy="864393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pt-BR" sz="3600" dirty="0">
                <a:latin typeface="+mj-lt"/>
              </a:rPr>
              <a:t>Lembre-se: </a:t>
            </a:r>
            <a:r>
              <a:rPr lang="pt-BR" sz="3600" b="1" dirty="0">
                <a:latin typeface="+mj-lt"/>
              </a:rPr>
              <a:t>Você</a:t>
            </a:r>
            <a:r>
              <a:rPr lang="pt-BR" sz="3600" dirty="0">
                <a:latin typeface="+mj-lt"/>
              </a:rPr>
              <a:t> </a:t>
            </a:r>
            <a:r>
              <a:rPr lang="pt-BR" sz="3600" b="1" dirty="0">
                <a:latin typeface="+mj-lt"/>
              </a:rPr>
              <a:t>está sendo avaliado.</a:t>
            </a:r>
            <a:endParaRPr lang="pt-BR" sz="3600" dirty="0">
              <a:latin typeface="+mj-lt"/>
            </a:endParaRPr>
          </a:p>
        </p:txBody>
      </p:sp>
      <p:pic>
        <p:nvPicPr>
          <p:cNvPr id="410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FF54E972-5A72-440F-B36D-1E26034EF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765704" y="9205649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2F5BA964-318C-4AF3-9237-C915C12D9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704" y="250502"/>
            <a:ext cx="16458840" cy="1717560"/>
          </a:xfrm>
        </p:spPr>
        <p:txBody>
          <a:bodyPr/>
          <a:lstStyle/>
          <a:p>
            <a:r>
              <a:rPr lang="pt-BR" dirty="0"/>
              <a:t>Bem Vindos!!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3" grpId="0" build="p"/>
      <p:bldP spid="16" grpId="0"/>
      <p:bldP spid="17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99409F-2760-4FC3-B8FB-682AC0A6B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486" y="-3491"/>
            <a:ext cx="18316486" cy="1029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38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7D0D08-AF6B-438F-B460-E771BE23A5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5679"/>
            <a:ext cx="18288000" cy="1030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35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5CE185-F7F7-4182-9DCB-AF1EAB23A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97678"/>
            <a:ext cx="16458840" cy="1717560"/>
          </a:xfrm>
        </p:spPr>
        <p:txBody>
          <a:bodyPr/>
          <a:lstStyle/>
          <a:p>
            <a:r>
              <a:rPr lang="pt-BR" dirty="0"/>
              <a:t>Nosso Negócio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3FDBEC56-D5FA-4B81-B367-2BCD8E65654E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914400" y="410400"/>
            <a:ext cx="16459200" cy="5965825"/>
          </a:xfrm>
        </p:spPr>
        <p:txBody>
          <a:bodyPr>
            <a:normAutofit/>
          </a:bodyPr>
          <a:lstStyle/>
          <a:p>
            <a:pPr marL="0" indent="0" algn="just" defTabSz="762000">
              <a:defRPr/>
            </a:pPr>
            <a:endParaRPr lang="pt-BR" sz="2800" dirty="0">
              <a:latin typeface="Calibri" pitchFamily="34" charset="0"/>
              <a:ea typeface="MS PGothic" pitchFamily="34" charset="-128"/>
              <a:cs typeface="Calibri" pitchFamily="34" charset="0"/>
            </a:endParaRPr>
          </a:p>
          <a:p>
            <a:pPr algn="just" defTabSz="762000">
              <a:defRPr/>
            </a:pPr>
            <a:endParaRPr lang="pt-BR" sz="2800" dirty="0">
              <a:latin typeface="Calibri" pitchFamily="34" charset="0"/>
              <a:ea typeface="MS PGothic" pitchFamily="34" charset="-128"/>
            </a:endParaRPr>
          </a:p>
          <a:p>
            <a:pPr algn="just" defTabSz="762000">
              <a:defRPr/>
            </a:pPr>
            <a:endParaRPr lang="pt-BR" sz="2800" dirty="0">
              <a:latin typeface="Calibri" pitchFamily="34" charset="0"/>
              <a:ea typeface="MS PGothic" pitchFamily="34" charset="-128"/>
            </a:endParaRPr>
          </a:p>
          <a:p>
            <a:pPr algn="just" defTabSz="762000">
              <a:defRPr/>
            </a:pPr>
            <a:endParaRPr lang="pt-BR" sz="2800" dirty="0">
              <a:latin typeface="Calibri" pitchFamily="34" charset="0"/>
              <a:ea typeface="MS PGothic" pitchFamily="34" charset="-128"/>
            </a:endParaRPr>
          </a:p>
          <a:p>
            <a:pPr algn="just" defTabSz="762000">
              <a:defRPr/>
            </a:pPr>
            <a:endParaRPr lang="pt-BR" sz="2800" dirty="0">
              <a:latin typeface="Calibri" pitchFamily="34" charset="0"/>
              <a:ea typeface="MS PGothic" pitchFamily="34" charset="-128"/>
            </a:endParaRPr>
          </a:p>
          <a:p>
            <a:pPr algn="just" defTabSz="762000">
              <a:defRPr/>
            </a:pPr>
            <a:endParaRPr lang="pt-BR" sz="2800" dirty="0">
              <a:latin typeface="Calibri" pitchFamily="34" charset="0"/>
              <a:ea typeface="MS PGothic" pitchFamily="34" charset="-128"/>
            </a:endParaRPr>
          </a:p>
          <a:p>
            <a:pPr marL="457200" indent="-457200" algn="just" defTabSz="762000">
              <a:buFont typeface="Arial" panose="020B0604020202020204" pitchFamily="34" charset="0"/>
              <a:buChar char="•"/>
              <a:defRPr/>
            </a:pPr>
            <a:endParaRPr lang="pt-BR" sz="2800" dirty="0">
              <a:solidFill>
                <a:schemeClr val="tx1"/>
              </a:solidFill>
              <a:latin typeface="Calibri" pitchFamily="34" charset="0"/>
              <a:ea typeface="MS PGothic" pitchFamily="34" charset="-128"/>
            </a:endParaRPr>
          </a:p>
          <a:p>
            <a:pPr marL="457200" indent="-457200" algn="just" defTabSz="762000"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solidFill>
                  <a:schemeClr val="tx1"/>
                </a:solidFill>
                <a:latin typeface="Calibri" pitchFamily="34" charset="0"/>
              </a:rPr>
              <a:t>Prestar serviços de venda e atendimento, usando como instrumento o </a:t>
            </a:r>
            <a:r>
              <a:rPr lang="pt-BR" sz="2800" dirty="0" err="1">
                <a:solidFill>
                  <a:schemeClr val="tx1"/>
                </a:solidFill>
                <a:latin typeface="Calibri" pitchFamily="34" charset="0"/>
              </a:rPr>
              <a:t>Call</a:t>
            </a:r>
            <a:r>
              <a:rPr lang="pt-BR" sz="2800" dirty="0">
                <a:solidFill>
                  <a:schemeClr val="tx1"/>
                </a:solidFill>
                <a:latin typeface="Calibri" pitchFamily="34" charset="0"/>
              </a:rPr>
              <a:t> Center.</a:t>
            </a:r>
          </a:p>
          <a:p>
            <a:pPr>
              <a:defRPr/>
            </a:pPr>
            <a:endParaRPr lang="pt-BR" dirty="0"/>
          </a:p>
        </p:txBody>
      </p:sp>
      <p:pic>
        <p:nvPicPr>
          <p:cNvPr id="5" name="Imagem 1">
            <a:extLst>
              <a:ext uri="{FF2B5EF4-FFF2-40B4-BE49-F238E27FC236}">
                <a16:creationId xmlns:a16="http://schemas.microsoft.com/office/drawing/2014/main" id="{F14D2002-37D8-4D97-93BF-0986DE0B8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810" y="5233495"/>
            <a:ext cx="7152884" cy="4086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 descr="EXPLORER CALL CENTER - Por Dentro da Empresa | Infojobs">
            <a:extLst>
              <a:ext uri="{FF2B5EF4-FFF2-40B4-BE49-F238E27FC236}">
                <a16:creationId xmlns:a16="http://schemas.microsoft.com/office/drawing/2014/main" id="{F18917E4-9982-4FDC-A986-E004BA4BA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205" y="554039"/>
            <a:ext cx="3742364" cy="200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210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>
            <a:extLst>
              <a:ext uri="{FF2B5EF4-FFF2-40B4-BE49-F238E27FC236}">
                <a16:creationId xmlns:a16="http://schemas.microsoft.com/office/drawing/2014/main" id="{2C9CF53B-5982-4210-8F8C-639AE68E00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5500487"/>
              </p:ext>
            </p:extLst>
          </p:nvPr>
        </p:nvGraphicFramePr>
        <p:xfrm>
          <a:off x="1693333" y="1744132"/>
          <a:ext cx="11446424" cy="8369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19" name="CaixaDeTexto 6">
            <a:extLst>
              <a:ext uri="{FF2B5EF4-FFF2-40B4-BE49-F238E27FC236}">
                <a16:creationId xmlns:a16="http://schemas.microsoft.com/office/drawing/2014/main" id="{F56240F3-E70D-40B9-88D1-C21FA32ED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2951" y="1788731"/>
            <a:ext cx="30241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3600" u="sng" dirty="0">
                <a:solidFill>
                  <a:schemeClr val="bg1"/>
                </a:solidFill>
                <a:latin typeface="Calibri" panose="020F0502020204030204" pitchFamily="34" charset="0"/>
              </a:rPr>
              <a:t>Nossa Missão</a:t>
            </a:r>
          </a:p>
        </p:txBody>
      </p:sp>
      <p:sp>
        <p:nvSpPr>
          <p:cNvPr id="9220" name="CaixaDeTexto 7">
            <a:extLst>
              <a:ext uri="{FF2B5EF4-FFF2-40B4-BE49-F238E27FC236}">
                <a16:creationId xmlns:a16="http://schemas.microsoft.com/office/drawing/2014/main" id="{4E9A40A6-F33B-4366-BB14-014E039FD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0239" y="5053991"/>
            <a:ext cx="2700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3600" u="sng" dirty="0">
                <a:solidFill>
                  <a:schemeClr val="bg1"/>
                </a:solidFill>
                <a:latin typeface="Calibri" panose="020F0502020204030204" pitchFamily="34" charset="0"/>
              </a:rPr>
              <a:t>Nossa Visão</a:t>
            </a:r>
          </a:p>
        </p:txBody>
      </p:sp>
      <p:sp>
        <p:nvSpPr>
          <p:cNvPr id="9221" name="CaixaDeTexto 8">
            <a:extLst>
              <a:ext uri="{FF2B5EF4-FFF2-40B4-BE49-F238E27FC236}">
                <a16:creationId xmlns:a16="http://schemas.microsoft.com/office/drawing/2014/main" id="{4827494F-0F4C-4403-BCD9-232A6A29A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735" y="7322820"/>
            <a:ext cx="31313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3600" u="sng" dirty="0">
                <a:solidFill>
                  <a:schemeClr val="bg1"/>
                </a:solidFill>
                <a:latin typeface="Calibri" panose="020F0502020204030204" pitchFamily="34" charset="0"/>
              </a:rPr>
              <a:t>Nossos Valores</a:t>
            </a:r>
          </a:p>
        </p:txBody>
      </p:sp>
      <p:pic>
        <p:nvPicPr>
          <p:cNvPr id="9223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464804D6-D0E9-405D-8B73-B23F1BFCE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CaixaDeTexto 1">
            <a:extLst>
              <a:ext uri="{FF2B5EF4-FFF2-40B4-BE49-F238E27FC236}">
                <a16:creationId xmlns:a16="http://schemas.microsoft.com/office/drawing/2014/main" id="{29663DAC-2597-4993-BF9F-E200BABF9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171" y="2444631"/>
            <a:ext cx="10572748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Prestar serviços de venda e atendimento com qualidade, usando como instrumento o </a:t>
            </a:r>
            <a:r>
              <a:rPr lang="pt-BR" altLang="pt-BR" sz="27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CallCenter</a:t>
            </a:r>
            <a:r>
              <a:rPr lang="pt-BR" altLang="pt-BR" sz="2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gerando resultados que garantem a sustentabilidade da Explorer, de nossos clientes, colaboradores, fornecedores, acionistas e sociedade, em conformidade com a legislação e código de ética do setor.</a:t>
            </a:r>
            <a:endParaRPr lang="pt-BR" altLang="pt-BR" sz="27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225" name="CaixaDeTexto 2">
            <a:extLst>
              <a:ext uri="{FF2B5EF4-FFF2-40B4-BE49-F238E27FC236}">
                <a16:creationId xmlns:a16="http://schemas.microsoft.com/office/drawing/2014/main" id="{E8396321-3A15-4D78-B957-1724390BC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171" y="5871236"/>
            <a:ext cx="10572748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o principal parceiro estratégico de nossos clientes em  vendas  e atendimento.</a:t>
            </a:r>
          </a:p>
          <a:p>
            <a:pPr>
              <a:spcBef>
                <a:spcPct val="0"/>
              </a:spcBef>
              <a:buFontTx/>
              <a:buNone/>
            </a:pPr>
            <a:endParaRPr lang="pt-BR" altLang="pt-BR" sz="27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226" name="CaixaDeTexto 3">
            <a:extLst>
              <a:ext uri="{FF2B5EF4-FFF2-40B4-BE49-F238E27FC236}">
                <a16:creationId xmlns:a16="http://schemas.microsoft.com/office/drawing/2014/main" id="{27779174-D4C7-46FB-98D4-6927CBE57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1231" y="8018714"/>
            <a:ext cx="10349186" cy="959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pt-BR" altLang="pt-BR" sz="2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Empreendedorismo, Relação Personalizada, Prioridade voltada ao resultado, Educação e Transparência.</a:t>
            </a:r>
            <a:endParaRPr lang="pt-BR" altLang="pt-BR" sz="27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08020A35-1503-423B-80A2-02AEAF5D7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333" y="298763"/>
            <a:ext cx="12374053" cy="1717560"/>
          </a:xfrm>
        </p:spPr>
        <p:txBody>
          <a:bodyPr/>
          <a:lstStyle/>
          <a:p>
            <a:r>
              <a:rPr lang="pt-BR" dirty="0"/>
              <a:t>Missão, Visão e valores da Explorer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CaixaDeTexto 8">
            <a:extLst>
              <a:ext uri="{FF2B5EF4-FFF2-40B4-BE49-F238E27FC236}">
                <a16:creationId xmlns:a16="http://schemas.microsoft.com/office/drawing/2014/main" id="{4827494F-0F4C-4403-BCD9-232A6A29A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4735" y="7322820"/>
            <a:ext cx="31313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3600" u="sng" dirty="0">
                <a:solidFill>
                  <a:schemeClr val="bg1"/>
                </a:solidFill>
                <a:latin typeface="Calibri" panose="020F0502020204030204" pitchFamily="34" charset="0"/>
              </a:rPr>
              <a:t>Nossos Valores</a:t>
            </a:r>
          </a:p>
        </p:txBody>
      </p:sp>
      <p:pic>
        <p:nvPicPr>
          <p:cNvPr id="9223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464804D6-D0E9-405D-8B73-B23F1BFCE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CaixaDeTexto 2">
            <a:extLst>
              <a:ext uri="{FF2B5EF4-FFF2-40B4-BE49-F238E27FC236}">
                <a16:creationId xmlns:a16="http://schemas.microsoft.com/office/drawing/2014/main" id="{E8396321-3A15-4D78-B957-1724390BC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171" y="5871236"/>
            <a:ext cx="10572748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o principal parceiro estratégico de nossos clientes em  vendas  e atendimento.</a:t>
            </a:r>
          </a:p>
          <a:p>
            <a:pPr>
              <a:spcBef>
                <a:spcPct val="0"/>
              </a:spcBef>
              <a:buFontTx/>
              <a:buNone/>
            </a:pPr>
            <a:endParaRPr lang="pt-BR" altLang="pt-BR" sz="27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226" name="CaixaDeTexto 3">
            <a:extLst>
              <a:ext uri="{FF2B5EF4-FFF2-40B4-BE49-F238E27FC236}">
                <a16:creationId xmlns:a16="http://schemas.microsoft.com/office/drawing/2014/main" id="{27779174-D4C7-46FB-98D4-6927CBE57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1231" y="8018714"/>
            <a:ext cx="10349186" cy="959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spcAft>
                <a:spcPts val="1200"/>
              </a:spcAft>
              <a:buNone/>
            </a:pPr>
            <a:r>
              <a:rPr lang="pt-BR" altLang="pt-BR" sz="2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Empreendedorismo, Relação Personalizada, Prioridade voltada ao resultado, Educação e Transparência.</a:t>
            </a:r>
            <a:endParaRPr lang="pt-BR" altLang="pt-BR" sz="27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7620A871-F572-46D9-8D50-FEA8ACB9BA35}"/>
              </a:ext>
            </a:extLst>
          </p:cNvPr>
          <p:cNvSpPr txBox="1">
            <a:spLocks/>
          </p:cNvSpPr>
          <p:nvPr/>
        </p:nvSpPr>
        <p:spPr>
          <a:xfrm>
            <a:off x="1770732" y="1622348"/>
            <a:ext cx="10955867" cy="77335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 defTabSz="762000">
              <a:defRPr/>
            </a:pPr>
            <a:endParaRPr lang="pt-BR" sz="3600" dirty="0">
              <a:solidFill>
                <a:schemeClr val="tx1"/>
              </a:solidFill>
              <a:latin typeface="Calibri" pitchFamily="34" charset="0"/>
              <a:ea typeface="MS PGothic" pitchFamily="34" charset="-128"/>
              <a:cs typeface="Calibri" pitchFamily="34" charset="0"/>
            </a:endParaRP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Ambição 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Flexibilidade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Conhecimento específico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 Foco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 Capacidade de Relacionamento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 Profissionalismo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 Visão sistêmica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 Capacidade de Comunicação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 Capacidade de discernimento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Disciplina</a:t>
            </a:r>
          </a:p>
          <a:p>
            <a:pPr algn="just" defTabSz="762000">
              <a:buFont typeface="Wingdings" panose="05000000000000000000" pitchFamily="2" charset="2"/>
              <a:buChar char="q"/>
              <a:defRPr/>
            </a:pPr>
            <a:r>
              <a:rPr lang="pt-BR" sz="3600" dirty="0">
                <a:solidFill>
                  <a:schemeClr val="tx1"/>
                </a:solidFill>
                <a:latin typeface="Calibri" pitchFamily="34" charset="0"/>
              </a:rPr>
              <a:t>Comprometimento</a:t>
            </a:r>
          </a:p>
          <a:p>
            <a:pPr>
              <a:defRPr/>
            </a:pPr>
            <a:endParaRPr lang="pt-BR" sz="6600" dirty="0">
              <a:solidFill>
                <a:schemeClr val="tx1"/>
              </a:solidFill>
            </a:endParaRP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CE07FB6D-7F72-45F0-A69E-0EB75B36E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0732" y="450397"/>
            <a:ext cx="12283935" cy="1717560"/>
          </a:xfrm>
        </p:spPr>
        <p:txBody>
          <a:bodyPr>
            <a:normAutofit/>
          </a:bodyPr>
          <a:lstStyle/>
          <a:p>
            <a:r>
              <a:rPr lang="pt-BR" dirty="0"/>
              <a:t>Competências: </a:t>
            </a:r>
          </a:p>
        </p:txBody>
      </p:sp>
    </p:spTree>
    <p:extLst>
      <p:ext uri="{BB962C8B-B14F-4D97-AF65-F5344CB8AC3E}">
        <p14:creationId xmlns:p14="http://schemas.microsoft.com/office/powerpoint/2010/main" val="144228824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8F3218F-19BD-4EA9-B1AD-9A176B9D0E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171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CEE6EE2-0476-40B5-A757-563154A3C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22" y="139322"/>
            <a:ext cx="17596986" cy="981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336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3EE9463-F9A6-4C93-BDBA-BE167C69C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07" y="174242"/>
            <a:ext cx="18075793" cy="944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526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21">
            <a:extLst>
              <a:ext uri="{FF2B5EF4-FFF2-40B4-BE49-F238E27FC236}">
                <a16:creationId xmlns:a16="http://schemas.microsoft.com/office/drawing/2014/main" id="{63113771-3183-4E5E-9877-EB5E6B257134}"/>
              </a:ext>
            </a:extLst>
          </p:cNvPr>
          <p:cNvSpPr/>
          <p:nvPr/>
        </p:nvSpPr>
        <p:spPr>
          <a:xfrm>
            <a:off x="2459637" y="1914345"/>
            <a:ext cx="7773458" cy="1747838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7790" tIns="0" rIns="0" bIns="0" spcCol="1270"/>
          <a:lstStyle/>
          <a:p>
            <a:pPr algn="just" defTabSz="914092" eaLnBrk="1" hangingPunct="1">
              <a:spcBef>
                <a:spcPct val="20000"/>
              </a:spcBef>
              <a:defRPr/>
            </a:pPr>
            <a:r>
              <a:rPr lang="pt-BR" sz="3200" b="1" dirty="0"/>
              <a:t>Refeitório</a:t>
            </a:r>
          </a:p>
          <a:p>
            <a:pPr marL="285750" indent="-285750" algn="just" defTabSz="914092" eaLnBrk="1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Espaço reservado para refeições;</a:t>
            </a:r>
          </a:p>
          <a:p>
            <a:pPr marL="285750" indent="-285750" algn="just" defTabSz="914092" eaLnBrk="1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Geladeira;</a:t>
            </a:r>
          </a:p>
          <a:p>
            <a:pPr marL="285750" indent="-285750" algn="just" defTabSz="914092" eaLnBrk="1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Micro-Ondas à disposição;</a:t>
            </a:r>
          </a:p>
          <a:p>
            <a:pPr marL="285750" indent="-285750" algn="just" defTabSz="914092" eaLnBrk="1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Café e água filtrada diariamente.</a:t>
            </a:r>
          </a:p>
        </p:txBody>
      </p:sp>
      <p:sp>
        <p:nvSpPr>
          <p:cNvPr id="3" name="Forma livre 29">
            <a:extLst>
              <a:ext uri="{FF2B5EF4-FFF2-40B4-BE49-F238E27FC236}">
                <a16:creationId xmlns:a16="http://schemas.microsoft.com/office/drawing/2014/main" id="{9D330716-DB31-4C7D-B117-23C1E60C730E}"/>
              </a:ext>
            </a:extLst>
          </p:cNvPr>
          <p:cNvSpPr/>
          <p:nvPr/>
        </p:nvSpPr>
        <p:spPr>
          <a:xfrm>
            <a:off x="2713637" y="5584516"/>
            <a:ext cx="8101542" cy="673100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7790" tIns="0" rIns="0" bIns="0" spcCol="1270"/>
          <a:lstStyle/>
          <a:p>
            <a:pPr defTabSz="914092" eaLnBrk="1" hangingPunct="1">
              <a:spcBef>
                <a:spcPct val="20000"/>
              </a:spcBef>
              <a:defRPr/>
            </a:pPr>
            <a:r>
              <a:rPr lang="pt-BR" sz="3200" b="1" dirty="0"/>
              <a:t>Vale</a:t>
            </a:r>
            <a:r>
              <a:rPr lang="pt-BR" sz="3600" b="1" dirty="0"/>
              <a:t> </a:t>
            </a:r>
            <a:r>
              <a:rPr lang="pt-BR" sz="3200" b="1" dirty="0"/>
              <a:t>Refeição</a:t>
            </a:r>
            <a:r>
              <a:rPr lang="pt-BR" sz="3600" b="1" dirty="0"/>
              <a:t> </a:t>
            </a:r>
            <a:r>
              <a:rPr lang="pt-BR" sz="3200" b="1" dirty="0"/>
              <a:t>ou Vale </a:t>
            </a:r>
            <a:r>
              <a:rPr lang="pt-BR" sz="3200" b="1" dirty="0">
                <a:solidFill>
                  <a:schemeClr val="tx1"/>
                </a:solidFill>
              </a:rPr>
              <a:t>A</a:t>
            </a:r>
            <a:r>
              <a:rPr lang="pt-BR" sz="3200" b="1" dirty="0"/>
              <a:t>limentação</a:t>
            </a:r>
          </a:p>
          <a:p>
            <a:pPr marL="285750" indent="-285750" defTabSz="914092" eaLnBrk="1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Sem descontos.</a:t>
            </a:r>
          </a:p>
        </p:txBody>
      </p:sp>
      <p:sp>
        <p:nvSpPr>
          <p:cNvPr id="4" name="Forma livre 30">
            <a:extLst>
              <a:ext uri="{FF2B5EF4-FFF2-40B4-BE49-F238E27FC236}">
                <a16:creationId xmlns:a16="http://schemas.microsoft.com/office/drawing/2014/main" id="{FF571FA7-E934-4587-ABFF-39552985A88E}"/>
              </a:ext>
            </a:extLst>
          </p:cNvPr>
          <p:cNvSpPr/>
          <p:nvPr/>
        </p:nvSpPr>
        <p:spPr>
          <a:xfrm>
            <a:off x="2713637" y="7622117"/>
            <a:ext cx="8101542" cy="1747838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7790" tIns="0" rIns="0" bIns="0" spcCol="1270"/>
          <a:lstStyle/>
          <a:p>
            <a:pPr algn="just" defTabSz="914092" eaLnBrk="1" hangingPunct="1">
              <a:spcBef>
                <a:spcPct val="20000"/>
              </a:spcBef>
              <a:defRPr/>
            </a:pPr>
            <a:r>
              <a:rPr lang="pt-BR" sz="3200" b="1" dirty="0"/>
              <a:t>Vale Transporte</a:t>
            </a:r>
          </a:p>
          <a:p>
            <a:pPr marL="285750" indent="-285750" algn="just" defTabSz="914092" eaLnBrk="1" hangingPunct="1">
              <a:spcBef>
                <a:spcPct val="20000"/>
              </a:spcBef>
              <a:buSzPct val="50000"/>
              <a:buFont typeface="Wingdings" panose="05000000000000000000" pitchFamily="2" charset="2"/>
              <a:buChar char="§"/>
              <a:defRPr/>
            </a:pPr>
            <a:r>
              <a:rPr lang="pt-BR" sz="3200" dirty="0"/>
              <a:t>Conforme a localização do funcionário.</a:t>
            </a:r>
          </a:p>
        </p:txBody>
      </p:sp>
      <p:pic>
        <p:nvPicPr>
          <p:cNvPr id="5" name="Picture 6" descr="D:\Desktop\ppt institucional\Tea-96.png">
            <a:extLst>
              <a:ext uri="{FF2B5EF4-FFF2-40B4-BE49-F238E27FC236}">
                <a16:creationId xmlns:a16="http://schemas.microsoft.com/office/drawing/2014/main" id="{1EE091F0-D62F-4850-83ED-8F82D9DC6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7287" y="2586212"/>
            <a:ext cx="1276350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D:\Desktop\ppt institucional\Dining Room-96.png">
            <a:extLst>
              <a:ext uri="{FF2B5EF4-FFF2-40B4-BE49-F238E27FC236}">
                <a16:creationId xmlns:a16="http://schemas.microsoft.com/office/drawing/2014/main" id="{9BDBFF3D-8DF3-4068-810B-4F7509961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337" y="5680515"/>
            <a:ext cx="1050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D:\Desktop\ppt institucional\Bus-96.png">
            <a:extLst>
              <a:ext uri="{FF2B5EF4-FFF2-40B4-BE49-F238E27FC236}">
                <a16:creationId xmlns:a16="http://schemas.microsoft.com/office/drawing/2014/main" id="{0535EF10-2E26-4D66-99E8-CB0454EAC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1408" y="7974542"/>
            <a:ext cx="104298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591154DA-F530-4B08-BEA2-02CB5B23F16C}"/>
              </a:ext>
            </a:extLst>
          </p:cNvPr>
          <p:cNvSpPr txBox="1">
            <a:spLocks/>
          </p:cNvSpPr>
          <p:nvPr/>
        </p:nvSpPr>
        <p:spPr>
          <a:xfrm>
            <a:off x="1770732" y="45039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Benefícios: </a:t>
            </a:r>
          </a:p>
        </p:txBody>
      </p:sp>
      <p:pic>
        <p:nvPicPr>
          <p:cNvPr id="9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32CF98EB-E2A8-40D4-BFCF-AEBFB351D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69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5C04AE-D1C4-4B46-986E-B95B9226AA8B}"/>
              </a:ext>
            </a:extLst>
          </p:cNvPr>
          <p:cNvSpPr txBox="1">
            <a:spLocks/>
          </p:cNvSpPr>
          <p:nvPr/>
        </p:nvSpPr>
        <p:spPr>
          <a:xfrm>
            <a:off x="1770732" y="45039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Benefícios: </a:t>
            </a:r>
          </a:p>
        </p:txBody>
      </p:sp>
      <p:sp>
        <p:nvSpPr>
          <p:cNvPr id="3" name="Forma livre 16">
            <a:extLst>
              <a:ext uri="{FF2B5EF4-FFF2-40B4-BE49-F238E27FC236}">
                <a16:creationId xmlns:a16="http://schemas.microsoft.com/office/drawing/2014/main" id="{849BE0C5-992A-4742-A475-A24B64EB9A25}"/>
              </a:ext>
            </a:extLst>
          </p:cNvPr>
          <p:cNvSpPr/>
          <p:nvPr/>
        </p:nvSpPr>
        <p:spPr>
          <a:xfrm>
            <a:off x="2476499" y="2519363"/>
            <a:ext cx="9055100" cy="989012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7790" tIns="0" rIns="0" bIns="0" spcCol="1270"/>
          <a:lstStyle/>
          <a:p>
            <a:pPr algn="just" defTabSz="914092">
              <a:spcBef>
                <a:spcPct val="20000"/>
              </a:spcBef>
            </a:pPr>
            <a:r>
              <a:rPr lang="pt-BR" sz="3200" b="1" dirty="0"/>
              <a:t>Salário </a:t>
            </a:r>
          </a:p>
          <a:p>
            <a:pPr algn="just" defTabSz="914092">
              <a:spcBef>
                <a:spcPct val="20000"/>
              </a:spcBef>
            </a:pPr>
            <a:r>
              <a:rPr lang="pt-BR" sz="3200" dirty="0"/>
              <a:t>5º dia útil do mês subsequente através de conta corrente ou salário. </a:t>
            </a:r>
          </a:p>
        </p:txBody>
      </p:sp>
      <p:sp>
        <p:nvSpPr>
          <p:cNvPr id="4" name="Retângulo 2">
            <a:extLst>
              <a:ext uri="{FF2B5EF4-FFF2-40B4-BE49-F238E27FC236}">
                <a16:creationId xmlns:a16="http://schemas.microsoft.com/office/drawing/2014/main" id="{9AB503B9-720B-4AD1-9B49-3F26FBFF40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499" y="4754033"/>
            <a:ext cx="8191500" cy="1668149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7790" tIns="0" rIns="0" bIns="0" spcCol="1270"/>
          <a:lstStyle/>
          <a:p>
            <a:pPr algn="just" defTabSz="914092">
              <a:spcBef>
                <a:spcPct val="20000"/>
              </a:spcBef>
            </a:pPr>
            <a:r>
              <a:rPr lang="pt-BR" altLang="pt-BR" sz="3200" b="1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</a:rPr>
              <a:t>VR/VA  e  VT</a:t>
            </a:r>
          </a:p>
          <a:p>
            <a:pPr algn="just" defTabSz="914092">
              <a:spcBef>
                <a:spcPct val="20000"/>
              </a:spcBef>
            </a:pPr>
            <a:r>
              <a:rPr lang="pt-BR" altLang="pt-BR" sz="3200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</a:rPr>
              <a:t>A recarga ocorrerá no dia 01 de cada mês.</a:t>
            </a:r>
          </a:p>
        </p:txBody>
      </p:sp>
      <p:pic>
        <p:nvPicPr>
          <p:cNvPr id="5" name="Imagem 4" descr="Desenho de personagem de desenho animado&#10;&#10;Descrição gerada automaticamente com confiança média">
            <a:extLst>
              <a:ext uri="{FF2B5EF4-FFF2-40B4-BE49-F238E27FC236}">
                <a16:creationId xmlns:a16="http://schemas.microsoft.com/office/drawing/2014/main" id="{39D44751-3F6F-4240-A1F6-911B4BB97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919" y="6045503"/>
            <a:ext cx="5603081" cy="4241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BE796BFF-9441-4625-B323-6E3C7874A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8595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F2A77B-D5AF-4D69-9225-4D9693D57C61}"/>
              </a:ext>
            </a:extLst>
          </p:cNvPr>
          <p:cNvSpPr txBox="1">
            <a:spLocks/>
          </p:cNvSpPr>
          <p:nvPr/>
        </p:nvSpPr>
        <p:spPr>
          <a:xfrm>
            <a:off x="1770732" y="45039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tângulo 14">
            <a:extLst>
              <a:ext uri="{FF2B5EF4-FFF2-40B4-BE49-F238E27FC236}">
                <a16:creationId xmlns:a16="http://schemas.microsoft.com/office/drawing/2014/main" id="{FA98C3E7-AA92-4B20-834E-CA4A78289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666" y="2221763"/>
            <a:ext cx="4464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PONTO ELETRÔNICO</a:t>
            </a:r>
          </a:p>
        </p:txBody>
      </p:sp>
      <p:sp>
        <p:nvSpPr>
          <p:cNvPr id="4" name="Retângulo 2">
            <a:extLst>
              <a:ext uri="{FF2B5EF4-FFF2-40B4-BE49-F238E27FC236}">
                <a16:creationId xmlns:a16="http://schemas.microsoft.com/office/drawing/2014/main" id="{41079A19-F6FB-4E30-828A-F2E1673D1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9158" y="3439694"/>
            <a:ext cx="1005310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 algn="just">
              <a:spcBef>
                <a:spcPct val="0"/>
              </a:spcBef>
            </a:pPr>
            <a:r>
              <a:rPr lang="pt-BR" altLang="pt-BR" dirty="0"/>
              <a:t>O colaborador deve registrar todas as suas entradas e saídas, pausas e horário de lanche;</a:t>
            </a:r>
          </a:p>
        </p:txBody>
      </p:sp>
      <p:sp>
        <p:nvSpPr>
          <p:cNvPr id="5" name="Retângulo 3">
            <a:extLst>
              <a:ext uri="{FF2B5EF4-FFF2-40B4-BE49-F238E27FC236}">
                <a16:creationId xmlns:a16="http://schemas.microsoft.com/office/drawing/2014/main" id="{A10DFF66-4C3F-498D-8404-DA0701C41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9158" y="5385911"/>
            <a:ext cx="1005310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>
              <a:spcBef>
                <a:spcPct val="0"/>
              </a:spcBef>
            </a:pPr>
            <a:r>
              <a:rPr lang="pt-BR" altLang="pt-BR" dirty="0"/>
              <a:t>O pagamento é realizado com base no espelho ponto; </a:t>
            </a:r>
          </a:p>
        </p:txBody>
      </p:sp>
      <p:sp>
        <p:nvSpPr>
          <p:cNvPr id="6" name="Retângulo 11">
            <a:extLst>
              <a:ext uri="{FF2B5EF4-FFF2-40B4-BE49-F238E27FC236}">
                <a16:creationId xmlns:a16="http://schemas.microsoft.com/office/drawing/2014/main" id="{4CAC6163-448E-4D18-99AF-3F2CF9423B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9158" y="6907418"/>
            <a:ext cx="94773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 algn="just">
              <a:spcBef>
                <a:spcPct val="0"/>
              </a:spcBef>
            </a:pPr>
            <a:r>
              <a:rPr lang="pt-BR" altLang="pt-BR" dirty="0"/>
              <a:t>Comprovante impresso de ponto a cada batida.</a:t>
            </a:r>
          </a:p>
        </p:txBody>
      </p:sp>
      <p:pic>
        <p:nvPicPr>
          <p:cNvPr id="7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04929C3F-CF91-46A8-AE6A-76DCA71ED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258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F2A77B-D5AF-4D69-9225-4D9693D57C61}"/>
              </a:ext>
            </a:extLst>
          </p:cNvPr>
          <p:cNvSpPr txBox="1">
            <a:spLocks/>
          </p:cNvSpPr>
          <p:nvPr/>
        </p:nvSpPr>
        <p:spPr>
          <a:xfrm>
            <a:off x="1770732" y="45039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tângulo 14">
            <a:extLst>
              <a:ext uri="{FF2B5EF4-FFF2-40B4-BE49-F238E27FC236}">
                <a16:creationId xmlns:a16="http://schemas.microsoft.com/office/drawing/2014/main" id="{FA98C3E7-AA92-4B20-834E-CA4A78289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1666" y="2221763"/>
            <a:ext cx="4464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ATESTADOS</a:t>
            </a: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00844BF4-3862-40D8-9E61-AAD5D7F688FE}"/>
              </a:ext>
            </a:extLst>
          </p:cNvPr>
          <p:cNvSpPr txBox="1">
            <a:spLocks noChangeArrowheads="1"/>
          </p:cNvSpPr>
          <p:nvPr/>
        </p:nvSpPr>
        <p:spPr>
          <a:xfrm>
            <a:off x="2041666" y="4025994"/>
            <a:ext cx="1141412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457200" indent="-457200" algn="just">
              <a:spcBef>
                <a:spcPct val="0"/>
              </a:spcBef>
              <a:buChar char="•"/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dirty="0"/>
              <a:t>O  atestado pode ser entregue ao DP em até 48 horas, após o retorno.</a:t>
            </a:r>
          </a:p>
          <a:p>
            <a:endParaRPr lang="pt-BR" altLang="pt-BR" dirty="0"/>
          </a:p>
          <a:p>
            <a:r>
              <a:rPr lang="pt-BR" altLang="pt-BR" dirty="0"/>
              <a:t>Documentos ILEGÍVEIS serão recusados.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6C7B423-713A-43B8-9F78-63B62A2111DD}"/>
              </a:ext>
            </a:extLst>
          </p:cNvPr>
          <p:cNvSpPr txBox="1"/>
          <p:nvPr/>
        </p:nvSpPr>
        <p:spPr>
          <a:xfrm>
            <a:off x="3083330" y="7622968"/>
            <a:ext cx="81434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altLang="pt-BR" b="1" dirty="0">
                <a:solidFill>
                  <a:srgbClr val="0070C0"/>
                </a:solidFill>
              </a:rPr>
              <a:t>É DIREITO SEU RECEBER UM ATESTADO LEGÍVEL, EXIJA DE SEU MÉDICO UM DOCUMENTO QUE NÃO SEJA UM RABISCO</a:t>
            </a:r>
            <a:r>
              <a:rPr lang="pt-BR" altLang="pt-B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pic>
        <p:nvPicPr>
          <p:cNvPr id="9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25CDA33E-5ABA-4B12-AB18-E6682F839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8728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63AF5F-2503-41D7-94A6-D9737EFC1EAE}"/>
              </a:ext>
            </a:extLst>
          </p:cNvPr>
          <p:cNvSpPr txBox="1">
            <a:spLocks/>
          </p:cNvSpPr>
          <p:nvPr/>
        </p:nvSpPr>
        <p:spPr>
          <a:xfrm>
            <a:off x="1770732" y="45039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tângulo 5">
            <a:extLst>
              <a:ext uri="{FF2B5EF4-FFF2-40B4-BE49-F238E27FC236}">
                <a16:creationId xmlns:a16="http://schemas.microsoft.com/office/drawing/2014/main" id="{BC1D7DD2-AD95-4378-8D4D-ACAE171CC4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732" y="1917490"/>
            <a:ext cx="11295591" cy="104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CAT - COMUNICADO DE ACIDENTE DE TRABALHO</a:t>
            </a:r>
          </a:p>
          <a:p>
            <a:pPr eaLnBrk="1" hangingPunct="1">
              <a:buFontTx/>
              <a:buNone/>
            </a:pPr>
            <a:endParaRPr lang="pt-BR" altLang="pt-BR" sz="2800" b="1" dirty="0">
              <a:solidFill>
                <a:srgbClr val="0033CC"/>
              </a:solidFill>
            </a:endParaRP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9B4C04D8-D7A6-426B-B349-383EE7579054}"/>
              </a:ext>
            </a:extLst>
          </p:cNvPr>
          <p:cNvSpPr txBox="1">
            <a:spLocks noChangeArrowheads="1"/>
          </p:cNvSpPr>
          <p:nvPr/>
        </p:nvSpPr>
        <p:spPr>
          <a:xfrm>
            <a:off x="1895475" y="3453266"/>
            <a:ext cx="11295592" cy="2400300"/>
          </a:xfrm>
          <a:prstGeom prst="rect">
            <a:avLst/>
          </a:prstGeom>
        </p:spPr>
        <p:txBody>
          <a:bodyPr/>
          <a:lstStyle>
            <a:lvl1pPr marL="514350" indent="-51435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114425" indent="-428625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</a:pPr>
            <a:r>
              <a:rPr lang="pt-BR" altLang="pt-B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Quando ocorrer  acidente no deslocamento residência - trabalho - residência, o funcionário deve comunicar o DP com máxima urgência apresentando boletim de ocorrência do fato, o DP dará andamento aos documentos necessários para o funcionário encaminhar ao INSS. </a:t>
            </a:r>
          </a:p>
        </p:txBody>
      </p:sp>
      <p:pic>
        <p:nvPicPr>
          <p:cNvPr id="5" name="Imagem 2">
            <a:extLst>
              <a:ext uri="{FF2B5EF4-FFF2-40B4-BE49-F238E27FC236}">
                <a16:creationId xmlns:a16="http://schemas.microsoft.com/office/drawing/2014/main" id="{18A32DD7-2F99-4B84-990A-23CB12903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558" y="6392917"/>
            <a:ext cx="5421842" cy="3845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48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90E67C-BC05-43CB-A3BB-685944509D50}"/>
              </a:ext>
            </a:extLst>
          </p:cNvPr>
          <p:cNvSpPr txBox="1">
            <a:spLocks/>
          </p:cNvSpPr>
          <p:nvPr/>
        </p:nvSpPr>
        <p:spPr>
          <a:xfrm>
            <a:off x="1770732" y="45039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C53032F-0081-4796-9F97-2EA9F48760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8534" y="1946509"/>
            <a:ext cx="713581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FF0000"/>
              </a:buClr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REALOCAÇÕES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3B807AC0-6176-48B6-A94F-1C2DD812C382}"/>
              </a:ext>
            </a:extLst>
          </p:cNvPr>
          <p:cNvSpPr txBox="1">
            <a:spLocks/>
          </p:cNvSpPr>
          <p:nvPr/>
        </p:nvSpPr>
        <p:spPr>
          <a:xfrm>
            <a:off x="1134533" y="2877589"/>
            <a:ext cx="13135239" cy="2079095"/>
          </a:xfrm>
          <a:prstGeom prst="rect">
            <a:avLst/>
          </a:prstGeom>
        </p:spPr>
        <p:txBody>
          <a:bodyPr/>
          <a:lstStyle>
            <a:lvl1pPr marL="514350" indent="-51435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114425" indent="-428625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685800" rtl="0" eaLnBrk="1" latinLnBrk="0" hangingPunct="1"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  <a:defRPr/>
            </a:pPr>
            <a:r>
              <a:rPr lang="pt-B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Todos os colaboradores contratados pela empresa Explorer, a qualquer momento podem ser transferidos de um setor/operação para outro.</a:t>
            </a:r>
          </a:p>
          <a:p>
            <a:pPr marL="0" indent="0" algn="just">
              <a:buFontTx/>
              <a:buNone/>
              <a:defRPr/>
            </a:pPr>
            <a:endParaRPr lang="pt-BR" sz="1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Tx/>
              <a:buNone/>
              <a:defRPr/>
            </a:pPr>
            <a:r>
              <a:rPr lang="pt-B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empresa investe em treinamento e gestão, através desta possibilidade, oportuniza que seus colaboradores se mantenham empregados.</a:t>
            </a:r>
          </a:p>
          <a:p>
            <a:pPr algn="just">
              <a:defRPr/>
            </a:pPr>
            <a:endParaRPr lang="pt-BR" sz="3200" dirty="0"/>
          </a:p>
          <a:p>
            <a:pPr marL="0" indent="0" algn="ctr">
              <a:buFontTx/>
              <a:buNone/>
              <a:defRPr/>
            </a:pPr>
            <a:r>
              <a:rPr lang="pt-BR" sz="4000" b="1" dirty="0">
                <a:solidFill>
                  <a:srgbClr val="0047D6"/>
                </a:solidFill>
              </a:rPr>
              <a:t>Pois todos nós, somos Explorer!</a:t>
            </a:r>
          </a:p>
        </p:txBody>
      </p:sp>
      <p:pic>
        <p:nvPicPr>
          <p:cNvPr id="5" name="Imagem 3" descr="Brinquedo de lego&#10;&#10;Descrição gerada automaticamente com confiança média">
            <a:extLst>
              <a:ext uri="{FF2B5EF4-FFF2-40B4-BE49-F238E27FC236}">
                <a16:creationId xmlns:a16="http://schemas.microsoft.com/office/drawing/2014/main" id="{B27F7680-A9F0-42E2-9049-3C9644125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445" y="7745412"/>
            <a:ext cx="3835400" cy="254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14539480-90F9-4398-ADE4-5B33B51D6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2405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04722-C006-415E-ADA9-A0ACE99C6B7D}"/>
              </a:ext>
            </a:extLst>
          </p:cNvPr>
          <p:cNvSpPr txBox="1">
            <a:spLocks/>
          </p:cNvSpPr>
          <p:nvPr/>
        </p:nvSpPr>
        <p:spPr>
          <a:xfrm>
            <a:off x="1619583" y="76254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tângulo 31">
            <a:extLst>
              <a:ext uri="{FF2B5EF4-FFF2-40B4-BE49-F238E27FC236}">
                <a16:creationId xmlns:a16="http://schemas.microsoft.com/office/drawing/2014/main" id="{3C5B6A40-50B3-44E7-81BC-FA0AAB4AC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579" y="2141134"/>
            <a:ext cx="6121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EM RELAÇÃO AO AMBIENTE</a:t>
            </a:r>
          </a:p>
        </p:txBody>
      </p:sp>
      <p:sp>
        <p:nvSpPr>
          <p:cNvPr id="4" name="Forma livre 35">
            <a:extLst>
              <a:ext uri="{FF2B5EF4-FFF2-40B4-BE49-F238E27FC236}">
                <a16:creationId xmlns:a16="http://schemas.microsoft.com/office/drawing/2014/main" id="{8663AE92-A630-4AD2-8435-4C7F40B11AE9}"/>
              </a:ext>
            </a:extLst>
          </p:cNvPr>
          <p:cNvSpPr/>
          <p:nvPr/>
        </p:nvSpPr>
        <p:spPr>
          <a:xfrm>
            <a:off x="1925637" y="3354553"/>
            <a:ext cx="11671829" cy="584775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Deslocar-se da sua mesa somente quando necessário;</a:t>
            </a:r>
          </a:p>
        </p:txBody>
      </p:sp>
      <p:sp>
        <p:nvSpPr>
          <p:cNvPr id="5" name="Retângulo 36">
            <a:extLst>
              <a:ext uri="{FF2B5EF4-FFF2-40B4-BE49-F238E27FC236}">
                <a16:creationId xmlns:a16="http://schemas.microsoft.com/office/drawing/2014/main" id="{21EEC9D6-0ECC-4012-9E73-150DC4303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3369" y="4459135"/>
            <a:ext cx="1068969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Manter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pt-BR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ambiente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trabalho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limpo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organizado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6" name="Retângulo 38">
            <a:extLst>
              <a:ext uri="{FF2B5EF4-FFF2-40B4-BE49-F238E27FC236}">
                <a16:creationId xmlns:a16="http://schemas.microsoft.com/office/drawing/2014/main" id="{7B93B186-2F46-4F34-81A7-147A29B89A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3369" y="5774568"/>
            <a:ext cx="1055422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Dentro da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estrutura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da Explorer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só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é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permitida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circulação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funcionários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7" name="Retângulo 2">
            <a:extLst>
              <a:ext uri="{FF2B5EF4-FFF2-40B4-BE49-F238E27FC236}">
                <a16:creationId xmlns:a16="http://schemas.microsoft.com/office/drawing/2014/main" id="{39CF8A8B-E336-47C8-9CA7-83549D34B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5637" y="7428098"/>
            <a:ext cx="47852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Proibido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celular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PA;</a:t>
            </a:r>
            <a:endParaRPr lang="pt-BR" alt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28" descr="\\SERVER\Público\PROJETOS AGENCIA\E\Explorer Call Center\logo 2013.png">
            <a:extLst>
              <a:ext uri="{FF2B5EF4-FFF2-40B4-BE49-F238E27FC236}">
                <a16:creationId xmlns:a16="http://schemas.microsoft.com/office/drawing/2014/main" id="{EB1E83D8-F767-43E6-A8F7-C2B85DCF5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20"/>
          <a:stretch>
            <a:fillRect/>
          </a:stretch>
        </p:blipFill>
        <p:spPr bwMode="auto">
          <a:xfrm>
            <a:off x="664104" y="9355932"/>
            <a:ext cx="1807370" cy="931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8321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04722-C006-415E-ADA9-A0ACE99C6B7D}"/>
              </a:ext>
            </a:extLst>
          </p:cNvPr>
          <p:cNvSpPr txBox="1">
            <a:spLocks/>
          </p:cNvSpPr>
          <p:nvPr/>
        </p:nvSpPr>
        <p:spPr>
          <a:xfrm>
            <a:off x="1619583" y="76254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tângulo 31">
            <a:extLst>
              <a:ext uri="{FF2B5EF4-FFF2-40B4-BE49-F238E27FC236}">
                <a16:creationId xmlns:a16="http://schemas.microsoft.com/office/drawing/2014/main" id="{3C5B6A40-50B3-44E7-81BC-FA0AAB4AC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579" y="2141134"/>
            <a:ext cx="6121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EM RELAÇÃO AO AMBIENTE</a:t>
            </a:r>
          </a:p>
        </p:txBody>
      </p:sp>
      <p:sp>
        <p:nvSpPr>
          <p:cNvPr id="8" name="Forma livre 35">
            <a:extLst>
              <a:ext uri="{FF2B5EF4-FFF2-40B4-BE49-F238E27FC236}">
                <a16:creationId xmlns:a16="http://schemas.microsoft.com/office/drawing/2014/main" id="{7D722275-EBCF-469F-B696-80BA8D9108C8}"/>
              </a:ext>
            </a:extLst>
          </p:cNvPr>
          <p:cNvSpPr/>
          <p:nvPr/>
        </p:nvSpPr>
        <p:spPr>
          <a:xfrm>
            <a:off x="1475066" y="3447964"/>
            <a:ext cx="11021733" cy="584775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é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permitido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realizar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ligações pessoais da PA;</a:t>
            </a:r>
          </a:p>
        </p:txBody>
      </p:sp>
      <p:sp>
        <p:nvSpPr>
          <p:cNvPr id="9" name="Retângulo 36">
            <a:extLst>
              <a:ext uri="{FF2B5EF4-FFF2-40B4-BE49-F238E27FC236}">
                <a16:creationId xmlns:a16="http://schemas.microsoft.com/office/drawing/2014/main" id="{A64E3BFB-C45C-4CF8-A947-187EA2320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066" y="4843238"/>
            <a:ext cx="99949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pt-BR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Objetos pessoais devem ser guardados no </a:t>
            </a:r>
            <a:r>
              <a:rPr lang="pt-BR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Locker</a:t>
            </a:r>
            <a:r>
              <a:rPr lang="pt-BR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10" name="Forma livre 37">
            <a:extLst>
              <a:ext uri="{FF2B5EF4-FFF2-40B4-BE49-F238E27FC236}">
                <a16:creationId xmlns:a16="http://schemas.microsoft.com/office/drawing/2014/main" id="{06A984EF-CC01-4E3D-A45C-7A5BC5DE04F4}"/>
              </a:ext>
            </a:extLst>
          </p:cNvPr>
          <p:cNvSpPr/>
          <p:nvPr/>
        </p:nvSpPr>
        <p:spPr>
          <a:xfrm>
            <a:off x="1475066" y="6016711"/>
            <a:ext cx="11377334" cy="1077218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 consumir  alimentos/guloseimas  na mesa de trabalho;</a:t>
            </a:r>
          </a:p>
        </p:txBody>
      </p:sp>
      <p:sp>
        <p:nvSpPr>
          <p:cNvPr id="11" name="Retângulo 38">
            <a:extLst>
              <a:ext uri="{FF2B5EF4-FFF2-40B4-BE49-F238E27FC236}">
                <a16:creationId xmlns:a16="http://schemas.microsoft.com/office/drawing/2014/main" id="{FE5AAC4D-0B4C-45C4-BD43-5F8A7E3FB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5065" y="7682627"/>
            <a:ext cx="113773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pt-BR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Pontualidade e Assiduidade são critérios de avaliação em treinamento e contrato.</a:t>
            </a:r>
          </a:p>
        </p:txBody>
      </p:sp>
    </p:spTree>
    <p:extLst>
      <p:ext uri="{BB962C8B-B14F-4D97-AF65-F5344CB8AC3E}">
        <p14:creationId xmlns:p14="http://schemas.microsoft.com/office/powerpoint/2010/main" val="2796222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04722-C006-415E-ADA9-A0ACE99C6B7D}"/>
              </a:ext>
            </a:extLst>
          </p:cNvPr>
          <p:cNvSpPr txBox="1">
            <a:spLocks/>
          </p:cNvSpPr>
          <p:nvPr/>
        </p:nvSpPr>
        <p:spPr>
          <a:xfrm>
            <a:off x="1619583" y="76254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3" name="Retângulo 31">
            <a:extLst>
              <a:ext uri="{FF2B5EF4-FFF2-40B4-BE49-F238E27FC236}">
                <a16:creationId xmlns:a16="http://schemas.microsoft.com/office/drawing/2014/main" id="{3C5B6A40-50B3-44E7-81BC-FA0AAB4AC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579" y="2141134"/>
            <a:ext cx="6121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EM RELAÇÃO A VESTIMENTA:</a:t>
            </a:r>
          </a:p>
        </p:txBody>
      </p:sp>
      <p:pic>
        <p:nvPicPr>
          <p:cNvPr id="12" name="Imagem 11" descr="Uma imagem contendo Ícone&#10;&#10;Descrição gerada automaticamente">
            <a:extLst>
              <a:ext uri="{FF2B5EF4-FFF2-40B4-BE49-F238E27FC236}">
                <a16:creationId xmlns:a16="http://schemas.microsoft.com/office/drawing/2014/main" id="{9D36C7A4-FCF6-4FEA-95E9-4015832E9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983" y="1477327"/>
            <a:ext cx="1149303" cy="118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27DFA7D8-E732-49CE-ACEE-C4967D887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693" y="3944646"/>
            <a:ext cx="1421595" cy="4298587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4B5285D8-19CC-4063-B2C0-DED07D3CBB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3862" y="3823685"/>
            <a:ext cx="1600200" cy="4367212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6F69499D-072A-41CD-9B01-1CDFFE799E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4300" y="3840354"/>
            <a:ext cx="1381125" cy="4333875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6506F7FC-FDA3-4CC3-88F0-0AE9F40145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6499" y="3997729"/>
            <a:ext cx="1367132" cy="3520017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45FC35C6-2F51-4AA0-B507-F4D8BF3813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3684" y="3259031"/>
            <a:ext cx="1504950" cy="173355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72D7A464-C1C2-4B83-B80B-66A89F6E34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77190" y="5143500"/>
            <a:ext cx="1504950" cy="2289851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C176182B-A0F6-41A4-9D09-5ABD4F1C311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63454" y="3360580"/>
            <a:ext cx="1293596" cy="1714932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F0E3D1CE-28FC-40D8-AEDB-A882AFD1B8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189723" y="5183253"/>
            <a:ext cx="1463129" cy="2289851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7BA47346-7CF2-4FAE-BF81-FFDE131F6D7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414235" y="3428568"/>
            <a:ext cx="1489283" cy="1714932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18CD7C9E-9993-42CF-BEDF-3727AF4EEC3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31443" y="5227895"/>
            <a:ext cx="1293597" cy="2289851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CBE294C-F616-467C-9ACB-5CC6A306B8C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37445" y="4008546"/>
            <a:ext cx="2007650" cy="429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74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BF20183-2F54-4E4E-B956-19F99F814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58" y="3884062"/>
            <a:ext cx="1752600" cy="5209138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DE9D1F3-46E9-4378-B2C3-90BFC37F43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5673" y="3884062"/>
            <a:ext cx="1733550" cy="520913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A434D25-63D0-42BB-A7ED-1F28444EC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4022" y="3998166"/>
            <a:ext cx="1371600" cy="435944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AC1E70F-4797-404C-B4DC-A27C107806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8110" y="3745937"/>
            <a:ext cx="1571625" cy="10953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9E9C6E2-2310-4230-A96C-691D9943EB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0604" y="3671626"/>
            <a:ext cx="3013373" cy="233937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75376F4-94E5-410E-AFB3-205D4335B7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57187" y="6313355"/>
            <a:ext cx="1356316" cy="177709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B241F76-B48F-4DEE-B0B8-8A0005E136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61737" y="6260644"/>
            <a:ext cx="1695450" cy="177709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FD8D569-5843-4567-A8DF-AC3337CBA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72161" y="5143500"/>
            <a:ext cx="1571624" cy="3138488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7C92795-B9E1-4EF0-ADF3-E9100B3B10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48914" y="3884062"/>
            <a:ext cx="1371600" cy="4036204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252CBB6-E50D-4127-ADC2-429D02166E8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20514" y="4245784"/>
            <a:ext cx="1571624" cy="3803652"/>
          </a:xfrm>
          <a:prstGeom prst="rect">
            <a:avLst/>
          </a:prstGeom>
        </p:spPr>
      </p:pic>
      <p:sp>
        <p:nvSpPr>
          <p:cNvPr id="13" name="Título 1">
            <a:extLst>
              <a:ext uri="{FF2B5EF4-FFF2-40B4-BE49-F238E27FC236}">
                <a16:creationId xmlns:a16="http://schemas.microsoft.com/office/drawing/2014/main" id="{9D5427EA-B3EA-4610-955D-C49A2C4C58F2}"/>
              </a:ext>
            </a:extLst>
          </p:cNvPr>
          <p:cNvSpPr txBox="1">
            <a:spLocks/>
          </p:cNvSpPr>
          <p:nvPr/>
        </p:nvSpPr>
        <p:spPr>
          <a:xfrm>
            <a:off x="473252" y="55934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  <p:sp>
        <p:nvSpPr>
          <p:cNvPr id="14" name="Retângulo 31">
            <a:extLst>
              <a:ext uri="{FF2B5EF4-FFF2-40B4-BE49-F238E27FC236}">
                <a16:creationId xmlns:a16="http://schemas.microsoft.com/office/drawing/2014/main" id="{76A48EEE-E21A-4863-BFA5-70C95F569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16192"/>
            <a:ext cx="6121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pt-BR" altLang="pt-BR" sz="2800" b="1" dirty="0">
                <a:solidFill>
                  <a:srgbClr val="0036A2"/>
                </a:solidFill>
              </a:rPr>
              <a:t>EM RELAÇÃO A VESTIMENTA:</a:t>
            </a:r>
          </a:p>
        </p:txBody>
      </p:sp>
      <p:pic>
        <p:nvPicPr>
          <p:cNvPr id="1026" name="Picture 2" descr="COCEL">
            <a:extLst>
              <a:ext uri="{FF2B5EF4-FFF2-40B4-BE49-F238E27FC236}">
                <a16:creationId xmlns:a16="http://schemas.microsoft.com/office/drawing/2014/main" id="{A4B4E81C-8A4B-4594-8BE9-D15063D33E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652" y="1706308"/>
            <a:ext cx="1566951" cy="164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m 2" descr="Desenho de rosto de pessoa visto de perto&#10;&#10;Descrição gerada automaticamente com confiança média">
            <a:extLst>
              <a:ext uri="{FF2B5EF4-FFF2-40B4-BE49-F238E27FC236}">
                <a16:creationId xmlns:a16="http://schemas.microsoft.com/office/drawing/2014/main" id="{B7E1743F-CA25-4CD7-B80D-1AB5275C2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056" y="8340095"/>
            <a:ext cx="1117814" cy="1117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m 2">
            <a:extLst>
              <a:ext uri="{FF2B5EF4-FFF2-40B4-BE49-F238E27FC236}">
                <a16:creationId xmlns:a16="http://schemas.microsoft.com/office/drawing/2014/main" id="{DE63DE3E-404B-491E-92FF-00E93D89749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087" y="8076158"/>
            <a:ext cx="1561586" cy="1079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63877D7E-343F-46B1-BC62-A8CB9A5799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76692" y="8554906"/>
            <a:ext cx="1191418" cy="1275026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9B4631AF-62D3-4FD2-AF09-FB8A5FD7313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219892" y="8525086"/>
            <a:ext cx="1708350" cy="74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890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12">
            <a:extLst>
              <a:ext uri="{FF2B5EF4-FFF2-40B4-BE49-F238E27FC236}">
                <a16:creationId xmlns:a16="http://schemas.microsoft.com/office/drawing/2014/main" id="{9612FFBE-C204-486D-9D68-58B70369EBA0}"/>
              </a:ext>
            </a:extLst>
          </p:cNvPr>
          <p:cNvSpPr/>
          <p:nvPr/>
        </p:nvSpPr>
        <p:spPr>
          <a:xfrm>
            <a:off x="1885950" y="2302933"/>
            <a:ext cx="4819650" cy="3420533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97790" tIns="0" rIns="0" bIns="0" spcCol="1270"/>
          <a:lstStyle/>
          <a:p>
            <a:pPr algn="ctr" eaLnBrk="1" hangingPunct="1">
              <a:defRPr/>
            </a:pPr>
            <a:r>
              <a:rPr lang="pt-BR" sz="4800" dirty="0">
                <a:solidFill>
                  <a:srgbClr val="0036A2"/>
                </a:solidFill>
              </a:rPr>
              <a:t>O uso do crachá é obrigatório.</a:t>
            </a:r>
          </a:p>
        </p:txBody>
      </p:sp>
      <p:pic>
        <p:nvPicPr>
          <p:cNvPr id="3" name="Imagem 11" descr="mockup_cracha_explorer.png">
            <a:extLst>
              <a:ext uri="{FF2B5EF4-FFF2-40B4-BE49-F238E27FC236}">
                <a16:creationId xmlns:a16="http://schemas.microsoft.com/office/drawing/2014/main" id="{66F057BE-0E94-4E36-BF62-39F35C76C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2743">
            <a:off x="6018834" y="2199079"/>
            <a:ext cx="6615338" cy="7048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 descr="Uma imagem contendo Ícone&#10;&#10;Descrição gerada automaticamente">
            <a:extLst>
              <a:ext uri="{FF2B5EF4-FFF2-40B4-BE49-F238E27FC236}">
                <a16:creationId xmlns:a16="http://schemas.microsoft.com/office/drawing/2014/main" id="{B5BB76E0-EEB3-4102-B595-8C0C0727F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0" y="5723466"/>
            <a:ext cx="3929545" cy="4055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F1286AB0-813A-4EF2-A451-2C78467B3A17}"/>
              </a:ext>
            </a:extLst>
          </p:cNvPr>
          <p:cNvSpPr txBox="1">
            <a:spLocks/>
          </p:cNvSpPr>
          <p:nvPr/>
        </p:nvSpPr>
        <p:spPr>
          <a:xfrm>
            <a:off x="569716" y="229957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Regras internas: </a:t>
            </a:r>
          </a:p>
        </p:txBody>
      </p:sp>
    </p:spTree>
    <p:extLst>
      <p:ext uri="{BB962C8B-B14F-4D97-AF65-F5344CB8AC3E}">
        <p14:creationId xmlns:p14="http://schemas.microsoft.com/office/powerpoint/2010/main" val="11291304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4BD372-F2D8-4F2B-86D9-B16FE0BF5F5E}"/>
              </a:ext>
            </a:extLst>
          </p:cNvPr>
          <p:cNvSpPr txBox="1">
            <a:spLocks/>
          </p:cNvSpPr>
          <p:nvPr/>
        </p:nvSpPr>
        <p:spPr>
          <a:xfrm>
            <a:off x="1480023" y="423052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O que é permitido na PA: </a:t>
            </a:r>
          </a:p>
        </p:txBody>
      </p:sp>
      <p:sp>
        <p:nvSpPr>
          <p:cNvPr id="3" name="Retângulo 5">
            <a:extLst>
              <a:ext uri="{FF2B5EF4-FFF2-40B4-BE49-F238E27FC236}">
                <a16:creationId xmlns:a16="http://schemas.microsoft.com/office/drawing/2014/main" id="{284E87AE-1C09-493A-9685-9C4D20AD5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016" y="2057694"/>
            <a:ext cx="348524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dirty="0">
                <a:solidFill>
                  <a:srgbClr val="0070C0"/>
                </a:solidFill>
              </a:rPr>
              <a:t>Garrafa com água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8112F20-F45C-4578-A526-05407F3AC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4188" y="2093380"/>
            <a:ext cx="273504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dirty="0">
                <a:solidFill>
                  <a:srgbClr val="0070C0"/>
                </a:solidFill>
              </a:rPr>
              <a:t>Porta Retrato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927883EA-123B-459F-BF8F-ED35A3C19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1779" y="4430689"/>
            <a:ext cx="73937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dirty="0">
                <a:solidFill>
                  <a:srgbClr val="0070C0"/>
                </a:solidFill>
              </a:rPr>
              <a:t>Imagem dos seus sonhos/objetivos </a:t>
            </a:r>
          </a:p>
        </p:txBody>
      </p:sp>
      <p:sp>
        <p:nvSpPr>
          <p:cNvPr id="6" name="Retângulo 6">
            <a:extLst>
              <a:ext uri="{FF2B5EF4-FFF2-40B4-BE49-F238E27FC236}">
                <a16:creationId xmlns:a16="http://schemas.microsoft.com/office/drawing/2014/main" id="{25DEBCCB-29BD-4F60-8716-06E810E0B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391" y="7017388"/>
            <a:ext cx="8145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pt-BR" dirty="0" err="1">
                <a:solidFill>
                  <a:srgbClr val="0070C0"/>
                </a:solidFill>
              </a:rPr>
              <a:t>Artigos</a:t>
            </a:r>
            <a:r>
              <a:rPr lang="en-US" altLang="pt-BR" dirty="0">
                <a:solidFill>
                  <a:srgbClr val="0070C0"/>
                </a:solidFill>
              </a:rPr>
              <a:t> </a:t>
            </a:r>
            <a:r>
              <a:rPr lang="en-US" altLang="pt-BR" dirty="0" err="1">
                <a:solidFill>
                  <a:srgbClr val="0070C0"/>
                </a:solidFill>
              </a:rPr>
              <a:t>pertinentes</a:t>
            </a:r>
            <a:r>
              <a:rPr lang="en-US" altLang="pt-BR" dirty="0">
                <a:solidFill>
                  <a:srgbClr val="0070C0"/>
                </a:solidFill>
              </a:rPr>
              <a:t> à </a:t>
            </a:r>
            <a:r>
              <a:rPr lang="en-US" altLang="pt-BR" dirty="0" err="1">
                <a:solidFill>
                  <a:srgbClr val="0070C0"/>
                </a:solidFill>
              </a:rPr>
              <a:t>decoração</a:t>
            </a:r>
            <a:r>
              <a:rPr lang="en-US" altLang="pt-BR" dirty="0">
                <a:solidFill>
                  <a:srgbClr val="0070C0"/>
                </a:solidFill>
              </a:rPr>
              <a:t> </a:t>
            </a:r>
            <a:r>
              <a:rPr lang="en-US" altLang="pt-BR" dirty="0" err="1">
                <a:solidFill>
                  <a:srgbClr val="0070C0"/>
                </a:solidFill>
              </a:rPr>
              <a:t>vigente</a:t>
            </a:r>
            <a:endParaRPr lang="pt-BR" altLang="pt-BR" dirty="0">
              <a:solidFill>
                <a:srgbClr val="0070C0"/>
              </a:solidFill>
            </a:endParaRPr>
          </a:p>
        </p:txBody>
      </p:sp>
      <p:pic>
        <p:nvPicPr>
          <p:cNvPr id="7" name="Picture 8" descr="D:\Desktop\ppt institucional\Beach-96.png">
            <a:extLst>
              <a:ext uri="{FF2B5EF4-FFF2-40B4-BE49-F238E27FC236}">
                <a16:creationId xmlns:a16="http://schemas.microsoft.com/office/drawing/2014/main" id="{FEEC0AEF-72DC-4B6B-A887-09528727F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851" y="5207951"/>
            <a:ext cx="1437482" cy="1437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2" descr="Uma imagem contendo Círculo&#10;&#10;Descrição gerada automaticamente">
            <a:extLst>
              <a:ext uri="{FF2B5EF4-FFF2-40B4-BE49-F238E27FC236}">
                <a16:creationId xmlns:a16="http://schemas.microsoft.com/office/drawing/2014/main" id="{9C56D4E7-65F7-490B-9506-2A7501799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027" y="7905868"/>
            <a:ext cx="1365588" cy="140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D:\Downloads\Christmas Tree-96.png">
            <a:extLst>
              <a:ext uri="{FF2B5EF4-FFF2-40B4-BE49-F238E27FC236}">
                <a16:creationId xmlns:a16="http://schemas.microsoft.com/office/drawing/2014/main" id="{0952BDA6-FE6A-454F-983A-1F79248F3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565" y="7657045"/>
            <a:ext cx="1700212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8" descr="Desenho de bandeira&#10;&#10;Descrição gerada automaticamente">
            <a:extLst>
              <a:ext uri="{FF2B5EF4-FFF2-40B4-BE49-F238E27FC236}">
                <a16:creationId xmlns:a16="http://schemas.microsoft.com/office/drawing/2014/main" id="{06CB7732-362A-46AC-8A63-E06C6CBC5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802" y="7646196"/>
            <a:ext cx="2182836" cy="192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D:\Desktop\ppt institucional\Diamond Ring-96.png">
            <a:extLst>
              <a:ext uri="{FF2B5EF4-FFF2-40B4-BE49-F238E27FC236}">
                <a16:creationId xmlns:a16="http://schemas.microsoft.com/office/drawing/2014/main" id="{2CD5E2FC-4063-4BEC-9047-8266E66E5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04488">
            <a:off x="6355643" y="5377113"/>
            <a:ext cx="1188365" cy="118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D:\Desktop\ppt institucional\Car Rental-96.png">
            <a:extLst>
              <a:ext uri="{FF2B5EF4-FFF2-40B4-BE49-F238E27FC236}">
                <a16:creationId xmlns:a16="http://schemas.microsoft.com/office/drawing/2014/main" id="{7E6F339E-6643-422B-A27D-86BF709EC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1511" y="5364142"/>
            <a:ext cx="1441450" cy="1010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D:\Desktop\ppt institucional\Bottle of Water-96.png">
            <a:extLst>
              <a:ext uri="{FF2B5EF4-FFF2-40B4-BE49-F238E27FC236}">
                <a16:creationId xmlns:a16="http://schemas.microsoft.com/office/drawing/2014/main" id="{B930FFCB-8A2A-488F-BDC0-7319BD10C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150" y="2662630"/>
            <a:ext cx="1728980" cy="1728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D:\Desktop\ppt institucional\Portrait-96.png">
            <a:extLst>
              <a:ext uri="{FF2B5EF4-FFF2-40B4-BE49-F238E27FC236}">
                <a16:creationId xmlns:a16="http://schemas.microsoft.com/office/drawing/2014/main" id="{868CAC8F-F2BD-46A0-9D84-B9484E157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780" y="2668256"/>
            <a:ext cx="1536440" cy="153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01798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6" descr="Diagrama&#10;&#10;Descrição gerada automaticamente">
            <a:extLst>
              <a:ext uri="{FF2B5EF4-FFF2-40B4-BE49-F238E27FC236}">
                <a16:creationId xmlns:a16="http://schemas.microsoft.com/office/drawing/2014/main" id="{BFF454A6-6940-4043-8011-56260F3CD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389" y="1869159"/>
            <a:ext cx="11744142" cy="8417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ítulo 1">
            <a:extLst>
              <a:ext uri="{FF2B5EF4-FFF2-40B4-BE49-F238E27FC236}">
                <a16:creationId xmlns:a16="http://schemas.microsoft.com/office/drawing/2014/main" id="{C0E33CEB-528C-4E04-99A2-7EBB6B098741}"/>
              </a:ext>
            </a:extLst>
          </p:cNvPr>
          <p:cNvSpPr txBox="1">
            <a:spLocks/>
          </p:cNvSpPr>
          <p:nvPr/>
        </p:nvSpPr>
        <p:spPr>
          <a:xfrm>
            <a:off x="1480023" y="423052"/>
            <a:ext cx="12283935" cy="17175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Ergonomia: </a:t>
            </a:r>
          </a:p>
        </p:txBody>
      </p:sp>
    </p:spTree>
    <p:extLst>
      <p:ext uri="{BB962C8B-B14F-4D97-AF65-F5344CB8AC3E}">
        <p14:creationId xmlns:p14="http://schemas.microsoft.com/office/powerpoint/2010/main" val="26178570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8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-12701"/>
            <a:ext cx="18288001" cy="10299701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Forma livre 12">
            <a:extLst>
              <a:ext uri="{FF2B5EF4-FFF2-40B4-BE49-F238E27FC236}">
                <a16:creationId xmlns:a16="http://schemas.microsoft.com/office/drawing/2014/main" id="{71C87560-DBED-4BBE-BB63-996EECA65880}"/>
              </a:ext>
            </a:extLst>
          </p:cNvPr>
          <p:cNvSpPr/>
          <p:nvPr/>
        </p:nvSpPr>
        <p:spPr>
          <a:xfrm>
            <a:off x="6967777" y="3290025"/>
            <a:ext cx="6759063" cy="1077218"/>
          </a:xfrm>
          <a:custGeom>
            <a:avLst/>
            <a:gdLst>
              <a:gd name="connsiteX0" fmla="*/ 0 w 5470699"/>
              <a:gd name="connsiteY0" fmla="*/ 0 h 1193565"/>
              <a:gd name="connsiteX1" fmla="*/ 5470699 w 5470699"/>
              <a:gd name="connsiteY1" fmla="*/ 0 h 1193565"/>
              <a:gd name="connsiteX2" fmla="*/ 5470699 w 5470699"/>
              <a:gd name="connsiteY2" fmla="*/ 1193565 h 1193565"/>
              <a:gd name="connsiteX3" fmla="*/ 0 w 5470699"/>
              <a:gd name="connsiteY3" fmla="*/ 1193565 h 1193565"/>
              <a:gd name="connsiteX4" fmla="*/ 0 w 5470699"/>
              <a:gd name="connsiteY4" fmla="*/ 0 h 1193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0699" h="1193565">
                <a:moveTo>
                  <a:pt x="0" y="0"/>
                </a:moveTo>
                <a:lnTo>
                  <a:pt x="5470699" y="0"/>
                </a:lnTo>
                <a:lnTo>
                  <a:pt x="5470699" y="1193565"/>
                </a:lnTo>
                <a:lnTo>
                  <a:pt x="0" y="119356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Seu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líder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é a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ligação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 a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  <p:sp>
        <p:nvSpPr>
          <p:cNvPr id="3" name="Retângulo 13">
            <a:extLst>
              <a:ext uri="{FF2B5EF4-FFF2-40B4-BE49-F238E27FC236}">
                <a16:creationId xmlns:a16="http://schemas.microsoft.com/office/drawing/2014/main" id="{DED90139-4AC3-4B3B-80A7-7D5E02976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8395" y="5160433"/>
            <a:ext cx="716738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Char char="•"/>
            </a:pP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líderes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são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responsáveis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por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levar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as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demandas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seus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operadores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aos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demais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setores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financeiro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, RH,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através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de e-mail para o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setor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responsável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após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será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dado o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retorno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com o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possível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agendamento</a:t>
            </a:r>
            <a:r>
              <a:rPr lang="en-US" altLang="pt-BR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Imagem 1" descr="Desenho de personagem de desenho animado&#10;&#10;Descrição gerada automaticamente">
            <a:extLst>
              <a:ext uri="{FF2B5EF4-FFF2-40B4-BE49-F238E27FC236}">
                <a16:creationId xmlns:a16="http://schemas.microsoft.com/office/drawing/2014/main" id="{3E08EB23-9A71-4348-A575-6477B57FD0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50"/>
          <a:stretch/>
        </p:blipFill>
        <p:spPr bwMode="auto">
          <a:xfrm>
            <a:off x="20" y="1175894"/>
            <a:ext cx="7167385" cy="9111106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1263894" cy="8499231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5CE59719-5617-4421-B085-C642C4C19BDB}"/>
              </a:ext>
            </a:extLst>
          </p:cNvPr>
          <p:cNvSpPr txBox="1">
            <a:spLocks/>
          </p:cNvSpPr>
          <p:nvPr/>
        </p:nvSpPr>
        <p:spPr>
          <a:xfrm>
            <a:off x="1246303" y="516326"/>
            <a:ext cx="7663977" cy="79614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l" defTabSz="6858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dirty="0"/>
              <a:t>Liderança: </a:t>
            </a:r>
          </a:p>
        </p:txBody>
      </p:sp>
    </p:spTree>
    <p:extLst>
      <p:ext uri="{BB962C8B-B14F-4D97-AF65-F5344CB8AC3E}">
        <p14:creationId xmlns:p14="http://schemas.microsoft.com/office/powerpoint/2010/main" val="15768041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Picture 2"/>
          <p:cNvPicPr/>
          <p:nvPr/>
        </p:nvPicPr>
        <p:blipFill>
          <a:blip r:embed="rId2"/>
          <a:srcRect t="8022" b="7714"/>
          <a:stretch/>
        </p:blipFill>
        <p:spPr>
          <a:xfrm>
            <a:off x="0" y="0"/>
            <a:ext cx="18287280" cy="10286280"/>
          </a:xfrm>
          <a:prstGeom prst="rect">
            <a:avLst/>
          </a:prstGeom>
          <a:ln w="0">
            <a:noFill/>
          </a:ln>
        </p:spPr>
      </p:pic>
      <p:grpSp>
        <p:nvGrpSpPr>
          <p:cNvPr id="247" name="Group 1"/>
          <p:cNvGrpSpPr/>
          <p:nvPr/>
        </p:nvGrpSpPr>
        <p:grpSpPr>
          <a:xfrm>
            <a:off x="-4062665" y="952789"/>
            <a:ext cx="16229880" cy="6893640"/>
            <a:chOff x="1028880" y="2449080"/>
            <a:chExt cx="16229880" cy="6893640"/>
          </a:xfrm>
        </p:grpSpPr>
        <p:sp>
          <p:nvSpPr>
            <p:cNvPr id="248" name="CustomShape 2"/>
            <p:cNvSpPr/>
            <p:nvPr/>
          </p:nvSpPr>
          <p:spPr>
            <a:xfrm>
              <a:off x="1028880" y="5431680"/>
              <a:ext cx="16229880" cy="39110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>
              <a:spAutoFit/>
            </a:bodyPr>
            <a:lstStyle/>
            <a:p>
              <a:pPr algn="ctr">
                <a:lnSpc>
                  <a:spcPts val="11200"/>
                </a:lnSpc>
              </a:pPr>
              <a:r>
                <a:rPr lang="en-US" sz="8000" b="0" strike="noStrike" spc="-1">
                  <a:solidFill>
                    <a:srgbClr val="FFFFFF"/>
                  </a:solidFill>
                  <a:latin typeface="Poppins Bold"/>
                  <a:ea typeface="DejaVu Sans"/>
                </a:rPr>
                <a:t>Obrigado!</a:t>
              </a:r>
              <a:endParaRPr lang="pt-BR" sz="8000" b="0" strike="noStrike" spc="-1">
                <a:latin typeface="Arial"/>
              </a:endParaRPr>
            </a:p>
            <a:p>
              <a:pPr algn="ctr">
                <a:lnSpc>
                  <a:spcPts val="9799"/>
                </a:lnSpc>
                <a:tabLst>
                  <a:tab pos="0" algn="l"/>
                </a:tabLst>
              </a:pPr>
              <a:endParaRPr lang="pt-BR" sz="8000" b="0" strike="noStrike" spc="-1">
                <a:latin typeface="Arial"/>
              </a:endParaRPr>
            </a:p>
            <a:p>
              <a:pPr algn="just">
                <a:lnSpc>
                  <a:spcPts val="9799"/>
                </a:lnSpc>
                <a:tabLst>
                  <a:tab pos="0" algn="l"/>
                </a:tabLst>
              </a:pPr>
              <a:endParaRPr lang="pt-BR" sz="8000" b="0" strike="noStrike" spc="-1">
                <a:latin typeface="Arial"/>
              </a:endParaRPr>
            </a:p>
          </p:txBody>
        </p:sp>
        <p:pic>
          <p:nvPicPr>
            <p:cNvPr id="249" name="Picture 5"/>
            <p:cNvPicPr/>
            <p:nvPr/>
          </p:nvPicPr>
          <p:blipFill>
            <a:blip r:embed="rId3"/>
            <a:stretch/>
          </p:blipFill>
          <p:spPr>
            <a:xfrm>
              <a:off x="7737120" y="2449080"/>
              <a:ext cx="2813400" cy="2693880"/>
            </a:xfrm>
            <a:prstGeom prst="rect">
              <a:avLst/>
            </a:prstGeom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4149290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497830F-B67D-41D9-B156-CCC17BDD9AD3}"/>
              </a:ext>
            </a:extLst>
          </p:cNvPr>
          <p:cNvSpPr txBox="1"/>
          <p:nvPr/>
        </p:nvSpPr>
        <p:spPr>
          <a:xfrm rot="21252797">
            <a:off x="2286001" y="1129938"/>
            <a:ext cx="104116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FALAR DE PSI?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DA2E518-50A7-42C0-864D-C7020D288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2955"/>
            <a:ext cx="18288000" cy="469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6427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643</Words>
  <Application>Microsoft Office PowerPoint</Application>
  <PresentationFormat>Personalizar</PresentationFormat>
  <Paragraphs>107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3" baseType="lpstr">
      <vt:lpstr>Arial</vt:lpstr>
      <vt:lpstr>Calibri</vt:lpstr>
      <vt:lpstr>Poppins Bold</vt:lpstr>
      <vt:lpstr>Trebuchet MS</vt:lpstr>
      <vt:lpstr>Wingdings</vt:lpstr>
      <vt:lpstr>Wingdings 3</vt:lpstr>
      <vt:lpstr>Facetado</vt:lpstr>
      <vt:lpstr>Apresentação do PowerPoint</vt:lpstr>
      <vt:lpstr>Bem Vindos!!</vt:lpstr>
      <vt:lpstr>Apresentação do PowerPoint</vt:lpstr>
      <vt:lpstr>Apresentação do PowerPoint</vt:lpstr>
      <vt:lpstr>Nosso Negócio</vt:lpstr>
      <vt:lpstr>Missão, Visão e valores da Explorer</vt:lpstr>
      <vt:lpstr>Competências: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Wescctech Tecnologia</dc:creator>
  <cp:lastModifiedBy>Comply LGPD</cp:lastModifiedBy>
  <cp:revision>7</cp:revision>
  <dcterms:created xsi:type="dcterms:W3CDTF">2024-01-04T13:58:24Z</dcterms:created>
  <dcterms:modified xsi:type="dcterms:W3CDTF">2024-01-09T11:49:15Z</dcterms:modified>
</cp:coreProperties>
</file>