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  <p:sldMasterId id="2147483660" r:id="rId2"/>
  </p:sldMasterIdLst>
  <p:notesMasterIdLst>
    <p:notesMasterId r:id="rId48"/>
  </p:notesMasterIdLst>
  <p:sldIdLst>
    <p:sldId id="256" r:id="rId3"/>
    <p:sldId id="280" r:id="rId4"/>
    <p:sldId id="283" r:id="rId5"/>
    <p:sldId id="281" r:id="rId6"/>
    <p:sldId id="282" r:id="rId7"/>
    <p:sldId id="284" r:id="rId8"/>
    <p:sldId id="285" r:id="rId9"/>
    <p:sldId id="286" r:id="rId10"/>
    <p:sldId id="310" r:id="rId11"/>
    <p:sldId id="287" r:id="rId12"/>
    <p:sldId id="288" r:id="rId13"/>
    <p:sldId id="289" r:id="rId14"/>
    <p:sldId id="290" r:id="rId15"/>
    <p:sldId id="291" r:id="rId16"/>
    <p:sldId id="292" r:id="rId17"/>
    <p:sldId id="293" r:id="rId18"/>
    <p:sldId id="294" r:id="rId19"/>
    <p:sldId id="295" r:id="rId20"/>
    <p:sldId id="297" r:id="rId21"/>
    <p:sldId id="296" r:id="rId22"/>
    <p:sldId id="298" r:id="rId23"/>
    <p:sldId id="299" r:id="rId24"/>
    <p:sldId id="300" r:id="rId25"/>
    <p:sldId id="301" r:id="rId26"/>
    <p:sldId id="302" r:id="rId27"/>
    <p:sldId id="311" r:id="rId28"/>
    <p:sldId id="312" r:id="rId29"/>
    <p:sldId id="303" r:id="rId30"/>
    <p:sldId id="304" r:id="rId31"/>
    <p:sldId id="305" r:id="rId32"/>
    <p:sldId id="306" r:id="rId33"/>
    <p:sldId id="307" r:id="rId34"/>
    <p:sldId id="313" r:id="rId35"/>
    <p:sldId id="308" r:id="rId36"/>
    <p:sldId id="309" r:id="rId37"/>
    <p:sldId id="314" r:id="rId38"/>
    <p:sldId id="315" r:id="rId39"/>
    <p:sldId id="316" r:id="rId40"/>
    <p:sldId id="317" r:id="rId41"/>
    <p:sldId id="318" r:id="rId42"/>
    <p:sldId id="319" r:id="rId43"/>
    <p:sldId id="320" r:id="rId44"/>
    <p:sldId id="321" r:id="rId45"/>
    <p:sldId id="322" r:id="rId46"/>
    <p:sldId id="279" r:id="rId47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3656" autoAdjust="0"/>
  </p:normalViewPr>
  <p:slideViewPr>
    <p:cSldViewPr snapToGrid="0">
      <p:cViewPr varScale="1">
        <p:scale>
          <a:sx n="145" d="100"/>
          <a:sy n="145" d="100"/>
        </p:scale>
        <p:origin x="-822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1485817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ea92f7bb31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ea92f7bb31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9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93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839710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80910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9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9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t" anchorCtr="0">
            <a:normAutofit/>
          </a:bodyPr>
          <a:lstStyle>
            <a:lvl1pPr marL="455522" lvl="0" indent="-34164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1250" lvl="1" indent="-31638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66840" lvl="2" indent="-31638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2499" lvl="3" indent="-31638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78020" lvl="4" indent="-31638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33563" lvl="5" indent="-31638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189236" lvl="6" indent="-31638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44846" lvl="7" indent="-31638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00519" lvl="8" indent="-31638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311440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98"/>
          <p:cNvSpPr txBox="1">
            <a:spLocks noGrp="1"/>
          </p:cNvSpPr>
          <p:nvPr>
            <p:ph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endParaRPr/>
          </a:p>
        </p:txBody>
      </p:sp>
      <p:sp>
        <p:nvSpPr>
          <p:cNvPr id="18" name="Google Shape;18;p98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t" anchorCtr="0">
            <a:normAutofit/>
          </a:bodyPr>
          <a:lstStyle>
            <a:lvl1pPr marL="455522" lvl="0" indent="-34164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1250" lvl="1" indent="-31638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66840" lvl="2" indent="-31638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2499" lvl="3" indent="-31638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78020" lvl="4" indent="-31638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33563" lvl="5" indent="-31638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189236" lvl="6" indent="-31638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44846" lvl="7" indent="-31638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00519" lvl="8" indent="-31638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882858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99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rmAutofit/>
          </a:bodyPr>
          <a:lstStyle>
            <a:lvl1pPr marL="455522" lvl="0" indent="-22776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253996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00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181514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01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5" name="Google Shape;25;p101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t" anchorCtr="0">
            <a:normAutofit/>
          </a:bodyPr>
          <a:lstStyle>
            <a:lvl1pPr marL="455522" lvl="0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1250" lvl="1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66840" lvl="2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2499" lvl="3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78020" lvl="4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33563" lvl="5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189236" lvl="6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44846" lvl="7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00519" lvl="8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9377367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0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209043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0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10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t" anchorCtr="0">
            <a:normAutofit/>
          </a:bodyPr>
          <a:lstStyle>
            <a:lvl1pPr marL="455522" lvl="0" indent="-31638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1250" lvl="1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66840" lvl="2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2499" lvl="3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78020" lvl="4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33563" lvl="5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189236" lvl="6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44846" lvl="7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00519" lvl="8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103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t" anchorCtr="0">
            <a:normAutofit/>
          </a:bodyPr>
          <a:lstStyle>
            <a:lvl1pPr marL="455522" lvl="0" indent="-31638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1250" lvl="1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66840" lvl="2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2499" lvl="3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78020" lvl="4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33563" lvl="5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189236" lvl="6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44846" lvl="7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00519" lvl="8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724575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04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02315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2"/>
          <p:cNvSpPr txBox="1">
            <a:spLocks noGrp="1"/>
          </p:cNvSpPr>
          <p:nvPr>
            <p:ph type="title"/>
          </p:nvPr>
        </p:nvSpPr>
        <p:spPr>
          <a:xfrm>
            <a:off x="311152" y="444501"/>
            <a:ext cx="8521700" cy="573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2"/>
          <p:cNvSpPr txBox="1">
            <a:spLocks noGrp="1"/>
          </p:cNvSpPr>
          <p:nvPr>
            <p:ph type="body" idx="1"/>
          </p:nvPr>
        </p:nvSpPr>
        <p:spPr>
          <a:xfrm>
            <a:off x="311152" y="1152526"/>
            <a:ext cx="8521700" cy="34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92"/>
          <p:cNvSpPr txBox="1"/>
          <p:nvPr/>
        </p:nvSpPr>
        <p:spPr>
          <a:xfrm>
            <a:off x="8472628" y="4662489"/>
            <a:ext cx="549275" cy="39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r"/>
            <a:fld id="{00000000-1234-1234-1234-123412341234}" type="slidenum">
              <a:rPr lang="pt-BR" sz="1000">
                <a:solidFill>
                  <a:srgbClr val="595959"/>
                </a:solidFill>
              </a:rPr>
              <a:pPr algn="r"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4801151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7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1.png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1.jpeg"/><Relationship Id="rId4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0.png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6.png"/><Relationship Id="rId4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7.png"/><Relationship Id="rId4" Type="http://schemas.openxmlformats.org/officeDocument/2006/relationships/image" Target="../media/image3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8.jpeg"/><Relationship Id="rId4" Type="http://schemas.openxmlformats.org/officeDocument/2006/relationships/image" Target="../media/image3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9.png"/><Relationship Id="rId4" Type="http://schemas.openxmlformats.org/officeDocument/2006/relationships/image" Target="../media/image3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servicos.procempa.com.br/secure/Dashboard.jspa" TargetMode="Externa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s://prefeitura.poa.br/carta-de-servicos/tempo-de-contribuicao-certidao" TargetMode="External"/><Relationship Id="rId13" Type="http://schemas.openxmlformats.org/officeDocument/2006/relationships/hyperlink" Target="https://prefeitura.poa.br/carta-de-servicos/declaracao-de-existencia-ou-inexistencia-de-dependente-previdenciario" TargetMode="External"/><Relationship Id="rId18" Type="http://schemas.openxmlformats.org/officeDocument/2006/relationships/hyperlink" Target="https://prefeitura.poa.br/carta-de-servicos/inclusao-ou-exclusao-de-dependente-previdenciario" TargetMode="External"/><Relationship Id="rId26" Type="http://schemas.openxmlformats.org/officeDocument/2006/relationships/hyperlink" Target="https://prefeitura.poa.br/carta-de-servicos/tempo-de-contribuicao-averbacao" TargetMode="External"/><Relationship Id="rId3" Type="http://schemas.openxmlformats.org/officeDocument/2006/relationships/image" Target="../media/image3.jpg"/><Relationship Id="rId21" Type="http://schemas.openxmlformats.org/officeDocument/2006/relationships/hyperlink" Target="https://prefeitura.poa.br/carta-de-servicos/inclusao-ou-alteracao-de-endereco-residencial-eou-e-mail" TargetMode="External"/><Relationship Id="rId7" Type="http://schemas.openxmlformats.org/officeDocument/2006/relationships/hyperlink" Target="https://prefeitura.poa.br/carta-de-servicos/pedido-de-desistencia-de-aposentadoria" TargetMode="External"/><Relationship Id="rId12" Type="http://schemas.openxmlformats.org/officeDocument/2006/relationships/hyperlink" Target="https://prefeitura.poa.br/carta-de-servicos/declaracao-de-que-e-aposentado" TargetMode="External"/><Relationship Id="rId17" Type="http://schemas.openxmlformats.org/officeDocument/2006/relationships/hyperlink" Target="https://prefeitura.poa.br/carta-de-servicos/alteracao-de-regra-de-aposentadoria" TargetMode="External"/><Relationship Id="rId25" Type="http://schemas.openxmlformats.org/officeDocument/2006/relationships/hyperlink" Target="https://prefeitura.poa.br/carta-de-servicos/isencao-de-imposto-de-renda" TargetMode="External"/><Relationship Id="rId33" Type="http://schemas.openxmlformats.org/officeDocument/2006/relationships/hyperlink" Target="https://prefeitura.poa.br/carta-de-servicos/solicitacao-de-extrato-previdenciario" TargetMode="External"/><Relationship Id="rId2" Type="http://schemas.openxmlformats.org/officeDocument/2006/relationships/notesSlide" Target="../notesSlides/notesSlide37.xml"/><Relationship Id="rId16" Type="http://schemas.openxmlformats.org/officeDocument/2006/relationships/hyperlink" Target="https://prefeitura.poa.br/carta-de-servicos/informacao-de-pagamento" TargetMode="External"/><Relationship Id="rId20" Type="http://schemas.openxmlformats.org/officeDocument/2006/relationships/hyperlink" Target="https://prefeitura.poa.br/carta-de-servicos/tempo-de-contribuicao-desaverbacao" TargetMode="External"/><Relationship Id="rId29" Type="http://schemas.openxmlformats.org/officeDocument/2006/relationships/hyperlink" Target="https://prefeitura.poa.br/carta-de-servicos/pedido-de-reconsideracao-de-pericia-medica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prefeitura.poa.br/carta-de-servicos/revisao-de-aposentadoria" TargetMode="External"/><Relationship Id="rId11" Type="http://schemas.openxmlformats.org/officeDocument/2006/relationships/hyperlink" Target="https://prefeitura.poa.br/carta-de-servicos/revisao-de-averbacao" TargetMode="External"/><Relationship Id="rId24" Type="http://schemas.openxmlformats.org/officeDocument/2006/relationships/hyperlink" Target="https://prefeitura.poa.br/carta-de-servicos/pedido-de-copia-de-processo" TargetMode="External"/><Relationship Id="rId32" Type="http://schemas.openxmlformats.org/officeDocument/2006/relationships/hyperlink" Target="https://prefeitura.poa.br/carta-de-servicos/solicitacao-de-contracheque" TargetMode="External"/><Relationship Id="rId5" Type="http://schemas.openxmlformats.org/officeDocument/2006/relationships/hyperlink" Target="https://prefeitura.poa.br/carta-de-servicos/declaracao-de-que-e-pensionista" TargetMode="External"/><Relationship Id="rId15" Type="http://schemas.openxmlformats.org/officeDocument/2006/relationships/hyperlink" Target="https://prefeitura.poa.br/carta-de-servicos/declaracao-de-pensao-alimenticia" TargetMode="External"/><Relationship Id="rId23" Type="http://schemas.openxmlformats.org/officeDocument/2006/relationships/hyperlink" Target="https://prefeitura.poa.br/carta-de-servicos/abono-de-permanencia" TargetMode="External"/><Relationship Id="rId28" Type="http://schemas.openxmlformats.org/officeDocument/2006/relationships/hyperlink" Target="https://prefeitura.poa.br/carta-de-servicos/inclusao-de-dependente-previdenciario-por-invalidez" TargetMode="External"/><Relationship Id="rId10" Type="http://schemas.openxmlformats.org/officeDocument/2006/relationships/hyperlink" Target="https://prefeitura.poa.br/carta-de-servicos/revisao-de-pensao" TargetMode="External"/><Relationship Id="rId19" Type="http://schemas.openxmlformats.org/officeDocument/2006/relationships/hyperlink" Target="https://prefeitura.poa.br/carta-de-servicos/pedido-de-reconsideracao-e-recursos" TargetMode="External"/><Relationship Id="rId31" Type="http://schemas.openxmlformats.org/officeDocument/2006/relationships/hyperlink" Target="https://prefeitura.poa.br/carta-de-servicos/informacoes-de-consignacoes" TargetMode="External"/><Relationship Id="rId4" Type="http://schemas.openxmlformats.org/officeDocument/2006/relationships/hyperlink" Target="https://prefeitura.poa.br/carta-de-servicos/comunicacao-de-obito-e-informacao-de-saldo-de-beneficios" TargetMode="External"/><Relationship Id="rId9" Type="http://schemas.openxmlformats.org/officeDocument/2006/relationships/hyperlink" Target="https://prefeitura.poa.br/carta-de-servicos/aposentadoria" TargetMode="External"/><Relationship Id="rId14" Type="http://schemas.openxmlformats.org/officeDocument/2006/relationships/hyperlink" Target="https://prefeitura.poa.br/carta-de-servicos/declaracao-de-tempos-averbados" TargetMode="External"/><Relationship Id="rId22" Type="http://schemas.openxmlformats.org/officeDocument/2006/relationships/hyperlink" Target="https://prefeitura.poa.br/carta-de-servicos/conversao-de-tempo-especial-em-tempo-comum" TargetMode="External"/><Relationship Id="rId27" Type="http://schemas.openxmlformats.org/officeDocument/2006/relationships/hyperlink" Target="https://prefeitura.poa.br/carta-de-servicos/declaracao-de-tempos-utilizados-na-aposentadoria" TargetMode="External"/><Relationship Id="rId30" Type="http://schemas.openxmlformats.org/officeDocument/2006/relationships/hyperlink" Target="https://prefeitura.poa.br/carta-de-servicos/comprovante-de-rendimentos-para-fins-de-imposto-de-renda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4.png"/><Relationship Id="rId4" Type="http://schemas.openxmlformats.org/officeDocument/2006/relationships/image" Target="../media/image4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>
            <a:off x="757963" y="1768200"/>
            <a:ext cx="7628100" cy="14916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ctrTitle"/>
          </p:nvPr>
        </p:nvSpPr>
        <p:spPr>
          <a:xfrm>
            <a:off x="757963" y="1768200"/>
            <a:ext cx="7628100" cy="14916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200" b="1" dirty="0" smtClean="0">
                <a:solidFill>
                  <a:srgbClr val="52AE32"/>
                </a:solidFill>
                <a:latin typeface="Calibri" panose="020F0502020204030204" pitchFamily="34" charset="0"/>
                <a:ea typeface="Poppins"/>
                <a:cs typeface="Poppins"/>
                <a:sym typeface="Poppins"/>
              </a:rPr>
              <a:t>Novo 156: Central do Cidadão</a:t>
            </a:r>
            <a:endParaRPr sz="3200" b="1" dirty="0" smtClean="0">
              <a:solidFill>
                <a:srgbClr val="52AE32"/>
              </a:solidFill>
              <a:latin typeface="Calibri" panose="020F0502020204030204" pitchFamily="34" charset="0"/>
              <a:ea typeface="Poppins"/>
              <a:cs typeface="Poppins"/>
              <a:sym typeface="Poppins"/>
            </a:endParaRPr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b="1" dirty="0" smtClean="0">
                <a:latin typeface="Calibri" panose="020F0502020204030204" pitchFamily="34" charset="0"/>
                <a:ea typeface="Poppins"/>
                <a:cs typeface="Poppins"/>
                <a:sym typeface="Poppins"/>
              </a:rPr>
              <a:t>Secretaria Municipal de Transparência e Controladoria</a:t>
            </a:r>
            <a:endParaRPr sz="6100" b="1" dirty="0">
              <a:solidFill>
                <a:srgbClr val="52AE32"/>
              </a:solidFill>
              <a:latin typeface="Calibri" panose="020F0502020204030204" pitchFamily="34" charset="0"/>
              <a:ea typeface="Poppins"/>
              <a:cs typeface="Poppins"/>
              <a:sym typeface="Poppins"/>
            </a:endParaRPr>
          </a:p>
        </p:txBody>
      </p:sp>
      <p:sp>
        <p:nvSpPr>
          <p:cNvPr id="56" name="Google Shape;56;p13"/>
          <p:cNvSpPr/>
          <p:nvPr/>
        </p:nvSpPr>
        <p:spPr>
          <a:xfrm>
            <a:off x="874418" y="3259800"/>
            <a:ext cx="7268700" cy="115500"/>
          </a:xfrm>
          <a:prstGeom prst="rect">
            <a:avLst/>
          </a:prstGeom>
          <a:solidFill>
            <a:srgbClr val="52AE3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85963" y="378375"/>
            <a:ext cx="1572075" cy="848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ea typeface="Poppins"/>
                <a:cs typeface="Poppins"/>
                <a:sym typeface="Poppins"/>
              </a:rPr>
              <a:t>PMPA: Eixo Gestão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54" y="1068446"/>
            <a:ext cx="3940471" cy="402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998" y="2322293"/>
            <a:ext cx="3620289" cy="1305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Seta para a direita 20"/>
          <p:cNvSpPr/>
          <p:nvPr/>
        </p:nvSpPr>
        <p:spPr>
          <a:xfrm rot="5400000">
            <a:off x="1251030" y="600402"/>
            <a:ext cx="548749" cy="38734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11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ea typeface="Poppins"/>
                <a:cs typeface="Poppins"/>
                <a:sym typeface="Poppins"/>
              </a:rPr>
              <a:t>SMPAE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54" y="1068446"/>
            <a:ext cx="3940471" cy="402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998" y="2322293"/>
            <a:ext cx="3620289" cy="1305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Conector reto 4"/>
          <p:cNvCxnSpPr/>
          <p:nvPr/>
        </p:nvCxnSpPr>
        <p:spPr>
          <a:xfrm>
            <a:off x="1138066" y="1836271"/>
            <a:ext cx="0" cy="467068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to 22"/>
          <p:cNvCxnSpPr/>
          <p:nvPr/>
        </p:nvCxnSpPr>
        <p:spPr>
          <a:xfrm>
            <a:off x="1908837" y="1836271"/>
            <a:ext cx="0" cy="467068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1138067" y="1836271"/>
            <a:ext cx="77077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to 26"/>
          <p:cNvCxnSpPr/>
          <p:nvPr/>
        </p:nvCxnSpPr>
        <p:spPr>
          <a:xfrm flipH="1">
            <a:off x="1138066" y="2303339"/>
            <a:ext cx="77077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Seta para a direita 20"/>
          <p:cNvSpPr/>
          <p:nvPr/>
        </p:nvSpPr>
        <p:spPr>
          <a:xfrm>
            <a:off x="677576" y="1925861"/>
            <a:ext cx="342077" cy="28788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381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SMPAE</a:t>
            </a:r>
            <a:endParaRPr sz="3000" dirty="0">
              <a:latin typeface="Calibri" panose="020F050202020403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341997" y="1157269"/>
            <a:ext cx="6979701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 smtClean="0"/>
              <a:t>Secretaria Municipal de Planejamento </a:t>
            </a:r>
            <a:r>
              <a:rPr lang="pt-BR" dirty="0"/>
              <a:t>e Assuntos Estratégicos </a:t>
            </a:r>
            <a:r>
              <a:rPr lang="pt-BR" dirty="0" smtClean="0"/>
              <a:t>– SMPAE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A </a:t>
            </a:r>
            <a:r>
              <a:rPr lang="pt-BR" dirty="0"/>
              <a:t>SMPAE é responsável pelo planejamento estratégico, pelo modelo de gestão e pelas políticas de modernização administrativa.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Principais </a:t>
            </a:r>
            <a:r>
              <a:rPr lang="pt-BR" dirty="0"/>
              <a:t>Competências:</a:t>
            </a:r>
          </a:p>
          <a:p>
            <a:pPr algn="just"/>
            <a:r>
              <a:rPr lang="pt-BR" dirty="0"/>
              <a:t>•	Planejamento Orçamentário;</a:t>
            </a:r>
          </a:p>
          <a:p>
            <a:pPr algn="just"/>
            <a:r>
              <a:rPr lang="pt-BR" dirty="0"/>
              <a:t>•	Planejamento Estratégico e Monitoramento de Resultados;</a:t>
            </a:r>
          </a:p>
          <a:p>
            <a:pPr algn="just"/>
            <a:r>
              <a:rPr lang="pt-BR" dirty="0"/>
              <a:t>•	Captação de Recursos e Programas de Financiamentos;</a:t>
            </a:r>
          </a:p>
          <a:p>
            <a:pPr algn="just"/>
            <a:r>
              <a:rPr lang="pt-BR" dirty="0"/>
              <a:t>•	Planejamento e Gestão de Tecnologias da Informação e Comunicações.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Serviços</a:t>
            </a:r>
            <a:r>
              <a:rPr lang="pt-BR" dirty="0"/>
              <a:t>:</a:t>
            </a:r>
          </a:p>
          <a:p>
            <a:pPr algn="just"/>
            <a:r>
              <a:rPr lang="pt-BR" dirty="0"/>
              <a:t>•	Painel do Sistema de Monitoramento Estratégico (SME);</a:t>
            </a:r>
          </a:p>
          <a:p>
            <a:pPr algn="just"/>
            <a:r>
              <a:rPr lang="pt-BR" dirty="0"/>
              <a:t>•	Anuário Estatístico;</a:t>
            </a:r>
          </a:p>
          <a:p>
            <a:pPr algn="just"/>
            <a:r>
              <a:rPr lang="pt-BR" dirty="0"/>
              <a:t>•	Observatório da Cidade de Porto Alegre (</a:t>
            </a:r>
            <a:r>
              <a:rPr lang="pt-BR" dirty="0" err="1"/>
              <a:t>ObservaPOA</a:t>
            </a:r>
            <a:r>
              <a:rPr lang="pt-BR" dirty="0" smtClean="0"/>
              <a:t>);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73613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SMPAE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622" y="1184391"/>
            <a:ext cx="6166597" cy="3027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5130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ea typeface="Poppins"/>
                <a:cs typeface="Poppins"/>
                <a:sym typeface="Poppins"/>
              </a:rPr>
              <a:t>PROCEMPA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54" y="1068446"/>
            <a:ext cx="3940471" cy="402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998" y="2322293"/>
            <a:ext cx="3620289" cy="1305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Conector reto 4"/>
          <p:cNvCxnSpPr/>
          <p:nvPr/>
        </p:nvCxnSpPr>
        <p:spPr>
          <a:xfrm>
            <a:off x="1138067" y="2303339"/>
            <a:ext cx="0" cy="198298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1138067" y="2501637"/>
            <a:ext cx="77077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to 26"/>
          <p:cNvCxnSpPr/>
          <p:nvPr/>
        </p:nvCxnSpPr>
        <p:spPr>
          <a:xfrm flipH="1">
            <a:off x="1138066" y="2303339"/>
            <a:ext cx="77077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Seta para a direita 20"/>
          <p:cNvSpPr/>
          <p:nvPr/>
        </p:nvSpPr>
        <p:spPr>
          <a:xfrm>
            <a:off x="677577" y="2213749"/>
            <a:ext cx="342077" cy="28788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cxnSp>
        <p:nvCxnSpPr>
          <p:cNvPr id="11" name="Conector reto 10"/>
          <p:cNvCxnSpPr/>
          <p:nvPr/>
        </p:nvCxnSpPr>
        <p:spPr>
          <a:xfrm>
            <a:off x="1908837" y="2303339"/>
            <a:ext cx="0" cy="198298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2417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PROCEMPA</a:t>
            </a:r>
            <a:endParaRPr sz="3000" dirty="0">
              <a:latin typeface="Calibri" panose="020F050202020403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151223" y="1157269"/>
            <a:ext cx="6979701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/>
              <a:t>A </a:t>
            </a:r>
            <a:r>
              <a:rPr lang="pt-BR" dirty="0" err="1"/>
              <a:t>Procempa</a:t>
            </a:r>
            <a:r>
              <a:rPr lang="pt-BR" dirty="0"/>
              <a:t> é a Empresa de Tecnologia da </a:t>
            </a:r>
            <a:r>
              <a:rPr lang="pt-BR" dirty="0" smtClean="0"/>
              <a:t>Informação e </a:t>
            </a:r>
            <a:r>
              <a:rPr lang="pt-BR" dirty="0"/>
              <a:t>Comunicação da Prefeitura de Porto Alegre.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Somos </a:t>
            </a:r>
            <a:r>
              <a:rPr lang="pt-BR" dirty="0"/>
              <a:t>um ponto de convergência para as demandas de tecnologia da Prefeitura Municipal e o nosso papel é fornecer soluções em tecnologia ao governo municipal, acompanhando as evoluções e inovações tecnológicas e na administração pública.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/>
              <a:t>Serviços para as usuários </a:t>
            </a:r>
            <a:r>
              <a:rPr lang="pt-BR" dirty="0" smtClean="0"/>
              <a:t>Empresas:</a:t>
            </a:r>
            <a:endParaRPr lang="pt-BR" dirty="0"/>
          </a:p>
          <a:p>
            <a:pPr lvl="0" algn="just"/>
            <a:r>
              <a:rPr lang="pt-BR" dirty="0"/>
              <a:t>METROLINK – Circuito especializado de dados (ponto a ponto)</a:t>
            </a:r>
          </a:p>
          <a:p>
            <a:pPr lvl="0" algn="just"/>
            <a:r>
              <a:rPr lang="pt-BR" dirty="0"/>
              <a:t>MEGANET – Acesso a Internet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Serviços </a:t>
            </a:r>
            <a:r>
              <a:rPr lang="pt-BR" dirty="0"/>
              <a:t>para o Usuário </a:t>
            </a:r>
            <a:r>
              <a:rPr lang="pt-BR" dirty="0" smtClean="0"/>
              <a:t>Cidadão:</a:t>
            </a:r>
            <a:endParaRPr lang="pt-BR" dirty="0"/>
          </a:p>
          <a:p>
            <a:pPr lvl="0" algn="just"/>
            <a:r>
              <a:rPr lang="pt-BR" dirty="0"/>
              <a:t>Porto Alegre Livre</a:t>
            </a:r>
          </a:p>
        </p:txBody>
      </p:sp>
    </p:spTree>
    <p:extLst>
      <p:ext uri="{BB962C8B-B14F-4D97-AF65-F5344CB8AC3E}">
        <p14:creationId xmlns:p14="http://schemas.microsoft.com/office/powerpoint/2010/main" val="2709310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PROCEMPA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588" y="1080497"/>
            <a:ext cx="4160747" cy="1140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587" y="2220727"/>
            <a:ext cx="4160747" cy="1180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60" y="1093668"/>
            <a:ext cx="4160748" cy="1128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546" y="3573828"/>
            <a:ext cx="7267575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Conector de seta reta 2"/>
          <p:cNvCxnSpPr/>
          <p:nvPr/>
        </p:nvCxnSpPr>
        <p:spPr>
          <a:xfrm>
            <a:off x="6499477" y="2221913"/>
            <a:ext cx="0" cy="1244913"/>
          </a:xfrm>
          <a:prstGeom prst="straightConnector1">
            <a:avLst/>
          </a:prstGeom>
          <a:ln w="127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531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PROCEMPA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588" y="3624784"/>
            <a:ext cx="8468020" cy="1182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" y="1100659"/>
            <a:ext cx="4257675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7" descr="Nova sede para a Guarda Municipal, câmeras inteligentes e mais: os planos  da prefeitura de Porto Alegre para a segurança | GZH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2527" y="1100659"/>
            <a:ext cx="3793082" cy="252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7390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SMAP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54" y="1068446"/>
            <a:ext cx="3940471" cy="402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998" y="2322293"/>
            <a:ext cx="3620289" cy="1305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Conector reto 4"/>
          <p:cNvCxnSpPr/>
          <p:nvPr/>
        </p:nvCxnSpPr>
        <p:spPr>
          <a:xfrm>
            <a:off x="1138066" y="2506013"/>
            <a:ext cx="0" cy="355052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1138066" y="2861065"/>
            <a:ext cx="77077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to 26"/>
          <p:cNvCxnSpPr/>
          <p:nvPr/>
        </p:nvCxnSpPr>
        <p:spPr>
          <a:xfrm flipH="1">
            <a:off x="1138066" y="2506013"/>
            <a:ext cx="77077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Seta para a direita 20"/>
          <p:cNvSpPr/>
          <p:nvPr/>
        </p:nvSpPr>
        <p:spPr>
          <a:xfrm>
            <a:off x="677576" y="2566446"/>
            <a:ext cx="342077" cy="28788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cxnSp>
        <p:nvCxnSpPr>
          <p:cNvPr id="11" name="Conector reto 10"/>
          <p:cNvCxnSpPr/>
          <p:nvPr/>
        </p:nvCxnSpPr>
        <p:spPr>
          <a:xfrm>
            <a:off x="1908836" y="2506013"/>
            <a:ext cx="0" cy="355052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3088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SMAP</a:t>
            </a:r>
            <a:endParaRPr sz="3000" dirty="0">
              <a:latin typeface="Calibri" panose="020F050202020403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341997" y="1157269"/>
            <a:ext cx="697970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 smtClean="0"/>
              <a:t>Secretaria Municipal de </a:t>
            </a:r>
            <a:r>
              <a:rPr lang="pt-BR" dirty="0"/>
              <a:t>Administração e Patrimônio – </a:t>
            </a:r>
            <a:r>
              <a:rPr lang="pt-BR" dirty="0" smtClean="0"/>
              <a:t>SMAP</a:t>
            </a:r>
            <a:endParaRPr lang="pt-BR" dirty="0"/>
          </a:p>
          <a:p>
            <a:pPr algn="just"/>
            <a:endParaRPr lang="pt-BR" dirty="0"/>
          </a:p>
          <a:p>
            <a:pPr algn="just"/>
            <a:r>
              <a:rPr lang="pt-BR" dirty="0"/>
              <a:t>A SMAP é responsável pelo gerenciamento do patrimônio e pela modernização </a:t>
            </a:r>
            <a:r>
              <a:rPr lang="pt-BR" dirty="0" smtClean="0"/>
              <a:t>administrativa.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A </a:t>
            </a:r>
            <a:r>
              <a:rPr lang="pt-BR" dirty="0" smtClean="0"/>
              <a:t>Secretaria </a:t>
            </a:r>
            <a:r>
              <a:rPr lang="pt-BR" dirty="0"/>
              <a:t>gerencia o patrimônio imobiliário e mobiliário do Município de Porto Alegre com otimização do seu uso e planeja, executa, coordena, articula e controla as políticas e ações voltadas para recursos humanos e gestão de pessoas.</a:t>
            </a:r>
          </a:p>
        </p:txBody>
      </p:sp>
    </p:spTree>
    <p:extLst>
      <p:ext uri="{BB962C8B-B14F-4D97-AF65-F5344CB8AC3E}">
        <p14:creationId xmlns:p14="http://schemas.microsoft.com/office/powerpoint/2010/main" val="1354140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SMAP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624" y="1072249"/>
            <a:ext cx="6419850" cy="847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624" y="1919776"/>
            <a:ext cx="6419850" cy="2403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4375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SMAP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624" y="1072249"/>
            <a:ext cx="6419850" cy="847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625" y="1919777"/>
            <a:ext cx="6419850" cy="2437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eta para a direita 5"/>
          <p:cNvSpPr/>
          <p:nvPr/>
        </p:nvSpPr>
        <p:spPr>
          <a:xfrm>
            <a:off x="1075670" y="2119210"/>
            <a:ext cx="342077" cy="28788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sp>
        <p:nvSpPr>
          <p:cNvPr id="7" name="Seta para a direita 6"/>
          <p:cNvSpPr/>
          <p:nvPr/>
        </p:nvSpPr>
        <p:spPr>
          <a:xfrm rot="10800000">
            <a:off x="6839461" y="2119210"/>
            <a:ext cx="342077" cy="28788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83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SMAP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624" y="1072249"/>
            <a:ext cx="6419850" cy="847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625" y="1919776"/>
            <a:ext cx="6428082" cy="2614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eta para a direita 5"/>
          <p:cNvSpPr/>
          <p:nvPr/>
        </p:nvSpPr>
        <p:spPr>
          <a:xfrm rot="10800000">
            <a:off x="7839356" y="2335695"/>
            <a:ext cx="342077" cy="28788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sp>
        <p:nvSpPr>
          <p:cNvPr id="7" name="Seta para a direita 6"/>
          <p:cNvSpPr/>
          <p:nvPr/>
        </p:nvSpPr>
        <p:spPr>
          <a:xfrm>
            <a:off x="1079548" y="3958019"/>
            <a:ext cx="342077" cy="28788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sp>
        <p:nvSpPr>
          <p:cNvPr id="8" name="Seta para a direita 7"/>
          <p:cNvSpPr/>
          <p:nvPr/>
        </p:nvSpPr>
        <p:spPr>
          <a:xfrm>
            <a:off x="1079548" y="3083090"/>
            <a:ext cx="342077" cy="28788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4192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SMTC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54" y="1068446"/>
            <a:ext cx="3940471" cy="402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998" y="2322293"/>
            <a:ext cx="3620289" cy="1305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Conector reto 4"/>
          <p:cNvCxnSpPr/>
          <p:nvPr/>
        </p:nvCxnSpPr>
        <p:spPr>
          <a:xfrm>
            <a:off x="1138066" y="2959924"/>
            <a:ext cx="0" cy="355052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1138066" y="3314976"/>
            <a:ext cx="77077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to 26"/>
          <p:cNvCxnSpPr/>
          <p:nvPr/>
        </p:nvCxnSpPr>
        <p:spPr>
          <a:xfrm flipH="1">
            <a:off x="1138066" y="2959924"/>
            <a:ext cx="77077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Seta para a direita 20"/>
          <p:cNvSpPr/>
          <p:nvPr/>
        </p:nvSpPr>
        <p:spPr>
          <a:xfrm>
            <a:off x="677577" y="2975007"/>
            <a:ext cx="342077" cy="28788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cxnSp>
        <p:nvCxnSpPr>
          <p:cNvPr id="11" name="Conector reto 10"/>
          <p:cNvCxnSpPr/>
          <p:nvPr/>
        </p:nvCxnSpPr>
        <p:spPr>
          <a:xfrm>
            <a:off x="1908836" y="2959924"/>
            <a:ext cx="0" cy="355052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0460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SMTC</a:t>
            </a:r>
            <a:endParaRPr sz="3000" dirty="0">
              <a:latin typeface="Calibri" panose="020F050202020403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341997" y="1157269"/>
            <a:ext cx="6979701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 smtClean="0"/>
              <a:t>Secretaria Municipal de Transparência e Controladoria - SMTC</a:t>
            </a:r>
            <a:endParaRPr lang="pt-BR" dirty="0"/>
          </a:p>
          <a:p>
            <a:pPr algn="just"/>
            <a:endParaRPr lang="pt-BR" dirty="0"/>
          </a:p>
          <a:p>
            <a:pPr algn="just"/>
            <a:r>
              <a:rPr lang="pt-BR" dirty="0"/>
              <a:t>Na perspectiva da transversalidade, dissemina a política de transparência junto aos órgãos e entidades da administração municipal.</a:t>
            </a:r>
            <a:endParaRPr lang="pt-BR" dirty="0" smtClean="0"/>
          </a:p>
          <a:p>
            <a:pPr algn="just"/>
            <a:endParaRPr lang="pt-BR" dirty="0" smtClean="0"/>
          </a:p>
          <a:p>
            <a:pPr algn="just"/>
            <a:r>
              <a:rPr lang="pt-BR" dirty="0"/>
              <a:t>A secretaria coordena, planeja, articula e controla as políticas voltadas para auditoria preventiva, fiscalização e acompanhamento da gestão dos sistemas administrativos e operacionais do Município de Porto </a:t>
            </a:r>
            <a:r>
              <a:rPr lang="pt-BR" dirty="0" smtClean="0"/>
              <a:t>Alegre</a:t>
            </a:r>
          </a:p>
          <a:p>
            <a:pPr algn="just"/>
            <a:endParaRPr lang="pt-BR" dirty="0"/>
          </a:p>
          <a:p>
            <a:pPr algn="just"/>
            <a:r>
              <a:rPr lang="pt-BR" b="1" dirty="0"/>
              <a:t>Missão: </a:t>
            </a:r>
            <a:r>
              <a:rPr lang="pt-BR" dirty="0"/>
              <a:t>Promover a excelência de das entregas dos serviços, por meio da interlocução entre a sociedade e o poder público.  </a:t>
            </a:r>
            <a:endParaRPr lang="pt-BR" dirty="0" smtClean="0"/>
          </a:p>
          <a:p>
            <a:pPr algn="just"/>
            <a:endParaRPr lang="pt-BR" dirty="0"/>
          </a:p>
          <a:p>
            <a:pPr algn="just"/>
            <a:r>
              <a:rPr lang="pt-BR" b="1" dirty="0"/>
              <a:t>Visão:</a:t>
            </a:r>
            <a:r>
              <a:rPr lang="pt-BR" dirty="0"/>
              <a:t> Ser referência como agente integrador na orientação de boas práticas de gestão, transparência e controle, incentivando a participação social em busca da melhoria das políticas </a:t>
            </a:r>
            <a:r>
              <a:rPr lang="pt-BR" dirty="0" smtClean="0"/>
              <a:t>públicas.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5276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SMTC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537" y="2020083"/>
            <a:ext cx="6640513" cy="2663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536" y="1060064"/>
            <a:ext cx="6637624" cy="960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6814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SMTC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536" y="1060064"/>
            <a:ext cx="6637624" cy="960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536" y="2020083"/>
            <a:ext cx="6637624" cy="295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248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SMTC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536" y="1060064"/>
            <a:ext cx="6637624" cy="960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536" y="2020083"/>
            <a:ext cx="6637624" cy="2753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173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SMTC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536" y="1060064"/>
            <a:ext cx="6637624" cy="960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537" y="2020084"/>
            <a:ext cx="6637624" cy="103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536" y="3052872"/>
            <a:ext cx="3076439" cy="2050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Seta para a direita 8"/>
          <p:cNvSpPr/>
          <p:nvPr/>
        </p:nvSpPr>
        <p:spPr>
          <a:xfrm>
            <a:off x="4253975" y="2131638"/>
            <a:ext cx="342077" cy="28788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pic>
        <p:nvPicPr>
          <p:cNvPr id="7176" name="Picture 8" descr="Procon Porto Alegre notifica cooperativa de saúde por suspeita de vazamento  de dados - TV Pampa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674" y="3052871"/>
            <a:ext cx="3639488" cy="2050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9680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SMGOV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54" y="1068445"/>
            <a:ext cx="3940471" cy="402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998" y="2322293"/>
            <a:ext cx="3620289" cy="1305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Conector reto 4"/>
          <p:cNvCxnSpPr/>
          <p:nvPr/>
        </p:nvCxnSpPr>
        <p:spPr>
          <a:xfrm>
            <a:off x="1187952" y="3374364"/>
            <a:ext cx="0" cy="499777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1187952" y="3874141"/>
            <a:ext cx="77077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to 26"/>
          <p:cNvCxnSpPr/>
          <p:nvPr/>
        </p:nvCxnSpPr>
        <p:spPr>
          <a:xfrm flipH="1">
            <a:off x="1187952" y="3374364"/>
            <a:ext cx="77077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Seta para a direita 20"/>
          <p:cNvSpPr/>
          <p:nvPr/>
        </p:nvSpPr>
        <p:spPr>
          <a:xfrm>
            <a:off x="756517" y="3447322"/>
            <a:ext cx="342077" cy="28788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cxnSp>
        <p:nvCxnSpPr>
          <p:cNvPr id="11" name="Conector reto 10"/>
          <p:cNvCxnSpPr/>
          <p:nvPr/>
        </p:nvCxnSpPr>
        <p:spPr>
          <a:xfrm>
            <a:off x="1958722" y="3374364"/>
            <a:ext cx="0" cy="499777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5551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SMGOV</a:t>
            </a:r>
            <a:endParaRPr sz="3000" dirty="0">
              <a:latin typeface="Calibri" panose="020F050202020403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341997" y="1157269"/>
            <a:ext cx="697970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/>
              <a:t>Secretaria </a:t>
            </a:r>
            <a:r>
              <a:rPr lang="pt-BR" dirty="0" smtClean="0"/>
              <a:t>Municipal de </a:t>
            </a:r>
            <a:r>
              <a:rPr lang="pt-BR" dirty="0"/>
              <a:t>Governança Local e Coordenação Política – </a:t>
            </a:r>
            <a:r>
              <a:rPr lang="pt-BR" dirty="0" smtClean="0"/>
              <a:t>SMGOV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A SMGOV é responsável pela governança e a política institucional da prefeitura. São suas atribuições, planejar, coordenar, articular e controlar as políticas de governança, interna e externa e apoiar o prefeito no relacionamento institucional.</a:t>
            </a:r>
            <a:endParaRPr lang="pt-BR" dirty="0" smtClean="0"/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É </a:t>
            </a:r>
            <a:r>
              <a:rPr lang="pt-BR" dirty="0"/>
              <a:t>responsável por: </a:t>
            </a:r>
          </a:p>
          <a:p>
            <a:pPr algn="just"/>
            <a:r>
              <a:rPr lang="pt-BR" dirty="0" smtClean="0"/>
              <a:t>I. planejar</a:t>
            </a:r>
            <a:r>
              <a:rPr lang="pt-BR" dirty="0"/>
              <a:t>, coordenar, articular e controlar as políticas interna e externa;</a:t>
            </a:r>
          </a:p>
          <a:p>
            <a:pPr algn="just"/>
            <a:r>
              <a:rPr lang="pt-BR" dirty="0" smtClean="0"/>
              <a:t>II. formular </a:t>
            </a:r>
            <a:r>
              <a:rPr lang="pt-BR" dirty="0"/>
              <a:t>as políticas de governança institucional;</a:t>
            </a:r>
          </a:p>
          <a:p>
            <a:pPr algn="just"/>
            <a:r>
              <a:rPr lang="pt-BR" dirty="0" smtClean="0"/>
              <a:t>III. apoiar </a:t>
            </a:r>
            <a:r>
              <a:rPr lang="pt-BR" dirty="0"/>
              <a:t>o prefeito no relacionamento institucional;</a:t>
            </a:r>
          </a:p>
          <a:p>
            <a:pPr algn="just"/>
            <a:r>
              <a:rPr lang="pt-BR" dirty="0" smtClean="0"/>
              <a:t>IV. gerir </a:t>
            </a:r>
            <a:r>
              <a:rPr lang="pt-BR" dirty="0"/>
              <a:t>os processos vinculados ao ciclo anual de operação do Orçamento Participativo e a outras formas de democracia participativa local e a relação com os Conselhos Municipais e de governança local, por meio da identificação de demandas da sociedade;</a:t>
            </a:r>
          </a:p>
          <a:p>
            <a:pPr algn="just"/>
            <a:r>
              <a:rPr lang="pt-BR" dirty="0" smtClean="0"/>
              <a:t>V. desenvolver</a:t>
            </a:r>
            <a:r>
              <a:rPr lang="pt-BR" dirty="0"/>
              <a:t>, implementar e supervisionar projetos locais e territoriais, por meio das Subprefeituras; e</a:t>
            </a:r>
          </a:p>
          <a:p>
            <a:pPr algn="just"/>
            <a:r>
              <a:rPr lang="pt-BR" dirty="0" smtClean="0"/>
              <a:t>VI. formular </a:t>
            </a:r>
            <a:r>
              <a:rPr lang="pt-BR" dirty="0"/>
              <a:t>políticas e diretrizes para o fomento do desenvolvimento territorial rural.</a:t>
            </a:r>
          </a:p>
          <a:p>
            <a:pPr algn="just"/>
            <a:endParaRPr lang="pt-BR" dirty="0"/>
          </a:p>
        </p:txBody>
      </p:sp>
      <p:sp>
        <p:nvSpPr>
          <p:cNvPr id="4" name="Seta para a direita 3"/>
          <p:cNvSpPr/>
          <p:nvPr/>
        </p:nvSpPr>
        <p:spPr>
          <a:xfrm>
            <a:off x="999920" y="3534623"/>
            <a:ext cx="342077" cy="28788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422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SMGOV</a:t>
            </a:r>
            <a:endParaRPr sz="3000" dirty="0">
              <a:latin typeface="Calibri" panose="020F050202020403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341997" y="1157269"/>
            <a:ext cx="697970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 smtClean="0"/>
              <a:t>Dentre </a:t>
            </a:r>
            <a:r>
              <a:rPr lang="pt-BR" dirty="0"/>
              <a:t>os serviços oferecidos pela SMGOV estão</a:t>
            </a:r>
            <a:r>
              <a:rPr lang="pt-BR" dirty="0" smtClean="0"/>
              <a:t>: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1. Atestado </a:t>
            </a:r>
            <a:r>
              <a:rPr lang="pt-BR" dirty="0"/>
              <a:t>de Pleno e Regular Funcionamento;</a:t>
            </a:r>
          </a:p>
          <a:p>
            <a:pPr algn="just"/>
            <a:r>
              <a:rPr lang="pt-BR" dirty="0" smtClean="0"/>
              <a:t>2. Emendas </a:t>
            </a:r>
            <a:r>
              <a:rPr lang="pt-BR" dirty="0"/>
              <a:t>Impositivas;</a:t>
            </a:r>
          </a:p>
          <a:p>
            <a:pPr algn="just"/>
            <a:r>
              <a:rPr lang="pt-BR" dirty="0" smtClean="0"/>
              <a:t>3. Feiras </a:t>
            </a:r>
            <a:r>
              <a:rPr lang="pt-BR" dirty="0"/>
              <a:t>Ecológicas;</a:t>
            </a:r>
          </a:p>
          <a:p>
            <a:pPr algn="just"/>
            <a:r>
              <a:rPr lang="pt-BR" dirty="0" smtClean="0"/>
              <a:t>4. Fruticultura</a:t>
            </a:r>
            <a:r>
              <a:rPr lang="pt-BR" dirty="0"/>
              <a:t>;</a:t>
            </a:r>
          </a:p>
          <a:p>
            <a:pPr algn="just"/>
            <a:r>
              <a:rPr lang="pt-BR" dirty="0" smtClean="0"/>
              <a:t>5. IPTU </a:t>
            </a:r>
            <a:r>
              <a:rPr lang="pt-BR" dirty="0"/>
              <a:t>Rural;</a:t>
            </a:r>
          </a:p>
          <a:p>
            <a:pPr algn="just"/>
            <a:r>
              <a:rPr lang="pt-BR" dirty="0" smtClean="0"/>
              <a:t>6. Olericultura </a:t>
            </a:r>
            <a:r>
              <a:rPr lang="pt-BR" dirty="0"/>
              <a:t>- Cultivo de Legumes;</a:t>
            </a:r>
          </a:p>
          <a:p>
            <a:pPr algn="just"/>
            <a:r>
              <a:rPr lang="pt-BR" dirty="0" smtClean="0"/>
              <a:t>7. Produção </a:t>
            </a:r>
            <a:r>
              <a:rPr lang="pt-BR" dirty="0"/>
              <a:t>Primária - Serviço de Inspeção de Produtos de Origem Animal (SIMPOA);</a:t>
            </a:r>
          </a:p>
          <a:p>
            <a:pPr algn="just"/>
            <a:r>
              <a:rPr lang="pt-BR" dirty="0" smtClean="0"/>
              <a:t>8. Produção </a:t>
            </a:r>
            <a:r>
              <a:rPr lang="pt-BR" dirty="0"/>
              <a:t>Primária - Serviço de Inspeção de Produtos de Origem Vegetal (SIMVEG);</a:t>
            </a:r>
          </a:p>
          <a:p>
            <a:pPr algn="just"/>
            <a:r>
              <a:rPr lang="pt-BR" dirty="0" smtClean="0"/>
              <a:t>9. Projeto </a:t>
            </a:r>
            <a:r>
              <a:rPr lang="pt-BR" dirty="0"/>
              <a:t>de Horto - Cultivo de sementes e plantas de horta e jardim; e,</a:t>
            </a:r>
          </a:p>
          <a:p>
            <a:pPr algn="just"/>
            <a:r>
              <a:rPr lang="pt-BR" dirty="0" smtClean="0"/>
              <a:t>10. Subprefeituras</a:t>
            </a:r>
            <a:r>
              <a:rPr lang="pt-BR" dirty="0"/>
              <a:t>.</a:t>
            </a:r>
          </a:p>
          <a:p>
            <a:pPr algn="just"/>
            <a:endParaRPr lang="pt-BR" dirty="0"/>
          </a:p>
          <a:p>
            <a:pPr algn="just"/>
            <a:endParaRPr lang="pt-BR" dirty="0" smtClean="0"/>
          </a:p>
        </p:txBody>
      </p:sp>
      <p:sp>
        <p:nvSpPr>
          <p:cNvPr id="6" name="Seta para a direita 5"/>
          <p:cNvSpPr/>
          <p:nvPr/>
        </p:nvSpPr>
        <p:spPr>
          <a:xfrm>
            <a:off x="1078861" y="3906711"/>
            <a:ext cx="342077" cy="28788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189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SMGOV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479" y="1093798"/>
            <a:ext cx="6042171" cy="813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479" y="1907046"/>
            <a:ext cx="6042171" cy="209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477" y="3934176"/>
            <a:ext cx="6042171" cy="846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1874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SMGOV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479" y="1093798"/>
            <a:ext cx="6042171" cy="813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479" y="1907046"/>
            <a:ext cx="6042171" cy="2162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479" y="4073478"/>
            <a:ext cx="6042172" cy="833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eta para a direita 7"/>
          <p:cNvSpPr/>
          <p:nvPr/>
        </p:nvSpPr>
        <p:spPr>
          <a:xfrm rot="10800000">
            <a:off x="6887603" y="4281681"/>
            <a:ext cx="342077" cy="28788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419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SMGOV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068" y="1299466"/>
            <a:ext cx="4238625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4" name="Picture 10" descr="OP Digital do Município de Porto Alegr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975" y="1115270"/>
            <a:ext cx="3434629" cy="3997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6744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SMGOV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6386" name="Picture 2" descr="Subprefeituras | Prefeitura de Porto Aleg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8" y="2240374"/>
            <a:ext cx="3874942" cy="2557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273" y="2240374"/>
            <a:ext cx="3905250" cy="260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73" y="1154524"/>
            <a:ext cx="4238625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5430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SMF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54" y="1068445"/>
            <a:ext cx="3940471" cy="402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998" y="2322293"/>
            <a:ext cx="3620289" cy="1305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Conector reto 4"/>
          <p:cNvCxnSpPr/>
          <p:nvPr/>
        </p:nvCxnSpPr>
        <p:spPr>
          <a:xfrm>
            <a:off x="1098593" y="3926768"/>
            <a:ext cx="0" cy="262315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1098593" y="4189083"/>
            <a:ext cx="77077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to 26"/>
          <p:cNvCxnSpPr/>
          <p:nvPr/>
        </p:nvCxnSpPr>
        <p:spPr>
          <a:xfrm flipH="1">
            <a:off x="1098593" y="3926768"/>
            <a:ext cx="77077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Seta para a direita 20"/>
          <p:cNvSpPr/>
          <p:nvPr/>
        </p:nvSpPr>
        <p:spPr>
          <a:xfrm>
            <a:off x="657841" y="3926768"/>
            <a:ext cx="342077" cy="28788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cxnSp>
        <p:nvCxnSpPr>
          <p:cNvPr id="11" name="Conector reto 10"/>
          <p:cNvCxnSpPr/>
          <p:nvPr/>
        </p:nvCxnSpPr>
        <p:spPr>
          <a:xfrm>
            <a:off x="1869363" y="3926768"/>
            <a:ext cx="0" cy="262315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5806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SMF</a:t>
            </a:r>
            <a:endParaRPr sz="3000" dirty="0">
              <a:latin typeface="Calibri" panose="020F050202020403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341997" y="1157269"/>
            <a:ext cx="6979701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/>
              <a:t>Secretaria </a:t>
            </a:r>
            <a:r>
              <a:rPr lang="pt-BR" dirty="0" smtClean="0"/>
              <a:t>Municipal da Fazenda – SMF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A SMF é responsável pela gestão financeira e tributária da prefeitura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É o órgão responsável pela arrecadação, gestão financeira, tributária, contábil e de execução e controle orçamentário do Município. A Secretaria da Fazenda coleta tributos, avalia e controla gastos e efetua os pagamentos para áreas de saúde, educação, assistência social e demais compromissos do município. Além disto, busca inovação e desburocratização no seu relacionamento com os contribuintes. Tudo para garantir que os tributos pagos sejam revertidos em mais serviços de qualidade para toda a população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endParaRPr lang="pt-BR" dirty="0"/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32523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SMF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218" y="1100418"/>
            <a:ext cx="7422776" cy="84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218" y="1941756"/>
            <a:ext cx="7422776" cy="259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3810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SMF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218" y="1100418"/>
            <a:ext cx="7422776" cy="84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218" y="1941755"/>
            <a:ext cx="7422776" cy="3035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7157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SMF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218" y="1100418"/>
            <a:ext cx="7422776" cy="84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218" y="1934736"/>
            <a:ext cx="7422776" cy="2420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0237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SMF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218" y="1100418"/>
            <a:ext cx="7422776" cy="84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4" name="Picture 2" descr="Prefeitura retoma atendimento presencial aos contribuintes na Fazenda |  Prefeitura de Porto Alegr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231" y="1941756"/>
            <a:ext cx="4476750" cy="2981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0485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SMF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218" y="1100418"/>
            <a:ext cx="7422776" cy="84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217" y="1941756"/>
            <a:ext cx="7422777" cy="2593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0066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PREVIMPA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54" y="1068445"/>
            <a:ext cx="3940471" cy="402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998" y="2322293"/>
            <a:ext cx="3620289" cy="1305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Conector reto 4"/>
          <p:cNvCxnSpPr/>
          <p:nvPr/>
        </p:nvCxnSpPr>
        <p:spPr>
          <a:xfrm>
            <a:off x="1098593" y="4162222"/>
            <a:ext cx="0" cy="183374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1098593" y="4345596"/>
            <a:ext cx="77077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to 26"/>
          <p:cNvCxnSpPr/>
          <p:nvPr/>
        </p:nvCxnSpPr>
        <p:spPr>
          <a:xfrm flipH="1">
            <a:off x="1098593" y="4162222"/>
            <a:ext cx="77077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Seta para a direita 20"/>
          <p:cNvSpPr/>
          <p:nvPr/>
        </p:nvSpPr>
        <p:spPr>
          <a:xfrm>
            <a:off x="677577" y="4109965"/>
            <a:ext cx="342077" cy="28788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cxnSp>
        <p:nvCxnSpPr>
          <p:cNvPr id="11" name="Conector reto 10"/>
          <p:cNvCxnSpPr/>
          <p:nvPr/>
        </p:nvCxnSpPr>
        <p:spPr>
          <a:xfrm>
            <a:off x="1869363" y="4162222"/>
            <a:ext cx="0" cy="183374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1985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PREVIMPA</a:t>
            </a:r>
            <a:endParaRPr sz="3000" dirty="0">
              <a:latin typeface="Calibri" panose="020F050202020403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341997" y="1157269"/>
            <a:ext cx="6979701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/>
              <a:t>O Departamento Municipal de Previdência  dos Servidores Públicos do Município de Porto Alegre, PREVIMPA, é a  Autarquia Municipal responsável pela gestão do  Regime Próprio de Previdência Social - RPPS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r>
              <a:rPr lang="pt-BR" dirty="0"/>
              <a:t>O PREVIMPA é responsável pela concessão de aposentadoria e pensão dos servidores públicos de cargo de provimento efetivo do Município de Porto Alegre</a:t>
            </a:r>
            <a:r>
              <a:rPr lang="pt-BR" dirty="0" smtClean="0"/>
              <a:t>.</a:t>
            </a:r>
          </a:p>
          <a:p>
            <a:endParaRPr lang="pt-BR" dirty="0"/>
          </a:p>
          <a:p>
            <a:r>
              <a:rPr lang="pt-BR" dirty="0"/>
              <a:t>Atendimento: Atendimento presencial na Rua João Manoel, nº 50 – 3º andar das 9h às 16h, sem fechar ao meio dia. Serviços online pelo Portal de Serviços do PREVIMPA, endereço eletrônico </a:t>
            </a:r>
            <a:r>
              <a:rPr lang="pt-BR" u="sng" dirty="0">
                <a:hlinkClick r:id="rId4"/>
              </a:rPr>
              <a:t>https://servicos.procempa.com.br/secure/Dashboard.jspa</a:t>
            </a:r>
            <a:r>
              <a:rPr lang="pt-BR" dirty="0"/>
              <a:t>.</a:t>
            </a:r>
          </a:p>
          <a:p>
            <a:pPr algn="just"/>
            <a:endParaRPr lang="pt-BR" dirty="0"/>
          </a:p>
          <a:p>
            <a:pPr algn="just"/>
            <a:endParaRPr lang="pt-BR" dirty="0"/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90966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PREVIMPA</a:t>
            </a:r>
            <a:endParaRPr sz="3000" dirty="0">
              <a:latin typeface="Calibri" panose="020F050202020403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88809" y="1069035"/>
            <a:ext cx="4572000" cy="350865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1200" dirty="0"/>
              <a:t>1. Solicitação de Pagamento de Saldo de Benefícios</a:t>
            </a:r>
          </a:p>
          <a:p>
            <a:r>
              <a:rPr lang="pt-BR" sz="1200" dirty="0"/>
              <a:t>2. Prova de Vida de Aposentados e Pensionistas</a:t>
            </a:r>
          </a:p>
          <a:p>
            <a:r>
              <a:rPr lang="pt-BR" sz="1200" dirty="0"/>
              <a:t>3. Seguro Obrigatório para Aposentados</a:t>
            </a:r>
          </a:p>
          <a:p>
            <a:r>
              <a:rPr lang="pt-BR" sz="1200" dirty="0"/>
              <a:t>4. Pensão por morte</a:t>
            </a:r>
          </a:p>
          <a:p>
            <a:r>
              <a:rPr lang="pt-BR" sz="1200" dirty="0"/>
              <a:t>5. </a:t>
            </a:r>
            <a:r>
              <a:rPr lang="pt-BR" sz="1200" u="sng" dirty="0">
                <a:hlinkClick r:id="rId4"/>
              </a:rPr>
              <a:t>Comunicação de Óbito e Informação de Saldo de Benefícios</a:t>
            </a:r>
            <a:endParaRPr lang="pt-BR" sz="1200" dirty="0"/>
          </a:p>
          <a:p>
            <a:r>
              <a:rPr lang="pt-BR" sz="1200" dirty="0"/>
              <a:t>6. </a:t>
            </a:r>
            <a:r>
              <a:rPr lang="pt-BR" sz="1200" u="sng" dirty="0">
                <a:hlinkClick r:id="rId5"/>
              </a:rPr>
              <a:t>Declaração de que é Pensionista</a:t>
            </a:r>
            <a:endParaRPr lang="pt-BR" sz="1200" dirty="0"/>
          </a:p>
          <a:p>
            <a:r>
              <a:rPr lang="pt-BR" sz="1200" dirty="0"/>
              <a:t>7. </a:t>
            </a:r>
            <a:r>
              <a:rPr lang="pt-BR" sz="1200" u="sng" dirty="0">
                <a:hlinkClick r:id="rId6"/>
              </a:rPr>
              <a:t>Revisão de Aposentadoria</a:t>
            </a:r>
            <a:endParaRPr lang="pt-BR" sz="1200" dirty="0"/>
          </a:p>
          <a:p>
            <a:r>
              <a:rPr lang="pt-BR" sz="1200" dirty="0"/>
              <a:t>8. </a:t>
            </a:r>
            <a:r>
              <a:rPr lang="pt-BR" sz="1200" u="sng" dirty="0">
                <a:hlinkClick r:id="rId7"/>
              </a:rPr>
              <a:t>Pedido de Desistência de Aposentadoria</a:t>
            </a:r>
            <a:endParaRPr lang="pt-BR" sz="1200" dirty="0"/>
          </a:p>
          <a:p>
            <a:r>
              <a:rPr lang="pt-BR" sz="1200" dirty="0"/>
              <a:t>9. </a:t>
            </a:r>
            <a:r>
              <a:rPr lang="pt-BR" sz="1200" u="sng" dirty="0">
                <a:hlinkClick r:id="rId8"/>
              </a:rPr>
              <a:t>Tempo de Contribuição - Certidão</a:t>
            </a:r>
            <a:endParaRPr lang="pt-BR" sz="1200" dirty="0"/>
          </a:p>
          <a:p>
            <a:r>
              <a:rPr lang="pt-BR" sz="1200" dirty="0"/>
              <a:t>10. </a:t>
            </a:r>
            <a:r>
              <a:rPr lang="pt-BR" sz="1200" u="sng" dirty="0">
                <a:hlinkClick r:id="rId9"/>
              </a:rPr>
              <a:t>Aposentadoria</a:t>
            </a:r>
            <a:endParaRPr lang="pt-BR" sz="1200" dirty="0"/>
          </a:p>
          <a:p>
            <a:r>
              <a:rPr lang="pt-BR" sz="1200" dirty="0"/>
              <a:t>11. </a:t>
            </a:r>
            <a:r>
              <a:rPr lang="pt-BR" sz="1200" u="sng" dirty="0">
                <a:hlinkClick r:id="rId10"/>
              </a:rPr>
              <a:t>Revisão de Pensão</a:t>
            </a:r>
            <a:endParaRPr lang="pt-BR" sz="1200" dirty="0"/>
          </a:p>
          <a:p>
            <a:r>
              <a:rPr lang="pt-BR" sz="1200" dirty="0"/>
              <a:t>12. </a:t>
            </a:r>
            <a:r>
              <a:rPr lang="pt-BR" sz="1200" u="sng" dirty="0">
                <a:hlinkClick r:id="rId11"/>
              </a:rPr>
              <a:t>Revisão de Averbação</a:t>
            </a:r>
            <a:endParaRPr lang="pt-BR" sz="1200" dirty="0"/>
          </a:p>
          <a:p>
            <a:r>
              <a:rPr lang="pt-BR" sz="1200" dirty="0"/>
              <a:t>13. </a:t>
            </a:r>
            <a:r>
              <a:rPr lang="pt-BR" sz="1200" u="sng" dirty="0">
                <a:hlinkClick r:id="rId12"/>
              </a:rPr>
              <a:t>Declaração de que é Aposentado</a:t>
            </a:r>
            <a:endParaRPr lang="pt-BR" sz="1200" dirty="0"/>
          </a:p>
          <a:p>
            <a:r>
              <a:rPr lang="pt-BR" sz="1200" dirty="0"/>
              <a:t>14. </a:t>
            </a:r>
            <a:r>
              <a:rPr lang="pt-BR" sz="1200" u="sng" dirty="0">
                <a:hlinkClick r:id="rId13"/>
              </a:rPr>
              <a:t>Declaração de Existência ou Inexistência de Dependente Previdenciário</a:t>
            </a:r>
            <a:endParaRPr lang="pt-BR" sz="1200" dirty="0"/>
          </a:p>
          <a:p>
            <a:r>
              <a:rPr lang="pt-BR" sz="1200" dirty="0"/>
              <a:t>15. </a:t>
            </a:r>
            <a:r>
              <a:rPr lang="pt-BR" sz="1200" u="sng" dirty="0">
                <a:hlinkClick r:id="rId14"/>
              </a:rPr>
              <a:t>Declaração de Tempos Averbados</a:t>
            </a:r>
            <a:endParaRPr lang="pt-BR" sz="1200" dirty="0"/>
          </a:p>
          <a:p>
            <a:r>
              <a:rPr lang="pt-BR" sz="1200" dirty="0"/>
              <a:t>16. </a:t>
            </a:r>
            <a:r>
              <a:rPr lang="pt-BR" sz="1200" u="sng" dirty="0">
                <a:hlinkClick r:id="rId15"/>
              </a:rPr>
              <a:t>Declaração de Pensão Alimentícia</a:t>
            </a:r>
            <a:endParaRPr lang="pt-BR" sz="1200" dirty="0"/>
          </a:p>
          <a:p>
            <a:r>
              <a:rPr lang="pt-BR" sz="1200" dirty="0"/>
              <a:t>17. </a:t>
            </a:r>
            <a:r>
              <a:rPr lang="pt-BR" sz="1200" u="sng" dirty="0">
                <a:hlinkClick r:id="rId16"/>
              </a:rPr>
              <a:t>Informação de </a:t>
            </a:r>
            <a:r>
              <a:rPr lang="pt-BR" sz="1200" u="sng" dirty="0" smtClean="0">
                <a:hlinkClick r:id="rId16"/>
              </a:rPr>
              <a:t>Pagamento</a:t>
            </a:r>
            <a:endParaRPr lang="pt-BR" sz="1200" dirty="0"/>
          </a:p>
        </p:txBody>
      </p:sp>
      <p:sp>
        <p:nvSpPr>
          <p:cNvPr id="3" name="Retângulo 2"/>
          <p:cNvSpPr/>
          <p:nvPr/>
        </p:nvSpPr>
        <p:spPr>
          <a:xfrm>
            <a:off x="4489770" y="1099812"/>
            <a:ext cx="4572000" cy="344709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1200" dirty="0" smtClean="0"/>
              <a:t>18</a:t>
            </a:r>
            <a:r>
              <a:rPr lang="pt-BR" sz="1200" dirty="0"/>
              <a:t>. </a:t>
            </a:r>
            <a:r>
              <a:rPr lang="pt-BR" sz="1200" u="sng" dirty="0">
                <a:hlinkClick r:id="rId17"/>
              </a:rPr>
              <a:t>Alteração de Regra de Aposentadoria</a:t>
            </a:r>
            <a:endParaRPr lang="pt-BR" sz="1200" dirty="0"/>
          </a:p>
          <a:p>
            <a:r>
              <a:rPr lang="pt-BR" sz="1200" dirty="0"/>
              <a:t>19. </a:t>
            </a:r>
            <a:r>
              <a:rPr lang="pt-BR" sz="1200" u="sng" dirty="0">
                <a:hlinkClick r:id="rId18"/>
              </a:rPr>
              <a:t>Inclusão ou Exclusão de Dependente Previdenciário</a:t>
            </a:r>
            <a:endParaRPr lang="pt-BR" sz="1200" dirty="0"/>
          </a:p>
          <a:p>
            <a:r>
              <a:rPr lang="pt-BR" sz="1200" dirty="0"/>
              <a:t>20. </a:t>
            </a:r>
            <a:r>
              <a:rPr lang="pt-BR" sz="1200" u="sng" dirty="0">
                <a:hlinkClick r:id="rId19"/>
              </a:rPr>
              <a:t>Pedido de Reconsideração e Recursos</a:t>
            </a:r>
            <a:endParaRPr lang="pt-BR" sz="1200" dirty="0"/>
          </a:p>
          <a:p>
            <a:r>
              <a:rPr lang="pt-BR" sz="1200" dirty="0"/>
              <a:t>21. </a:t>
            </a:r>
            <a:r>
              <a:rPr lang="pt-BR" sz="1200" u="sng" dirty="0">
                <a:hlinkClick r:id="rId20"/>
              </a:rPr>
              <a:t>Tempo de Contribuição - </a:t>
            </a:r>
            <a:r>
              <a:rPr lang="pt-BR" sz="1200" u="sng" dirty="0" err="1">
                <a:hlinkClick r:id="rId20"/>
              </a:rPr>
              <a:t>Desaverbação</a:t>
            </a:r>
            <a:endParaRPr lang="pt-BR" sz="1200" dirty="0"/>
          </a:p>
          <a:p>
            <a:r>
              <a:rPr lang="pt-BR" sz="1200" dirty="0"/>
              <a:t>22. </a:t>
            </a:r>
            <a:r>
              <a:rPr lang="pt-BR" sz="1200" u="sng" dirty="0">
                <a:hlinkClick r:id="rId21"/>
              </a:rPr>
              <a:t>Inclusão ou Alteração de Endereço Residencial e/ou e-mail</a:t>
            </a:r>
            <a:endParaRPr lang="pt-BR" sz="1200" dirty="0"/>
          </a:p>
          <a:p>
            <a:r>
              <a:rPr lang="pt-BR" sz="1200" dirty="0"/>
              <a:t>23. </a:t>
            </a:r>
            <a:r>
              <a:rPr lang="pt-BR" sz="1200" u="sng" dirty="0">
                <a:hlinkClick r:id="rId22"/>
              </a:rPr>
              <a:t>Conversão de Tempo Especial em Tempo Comum</a:t>
            </a:r>
            <a:endParaRPr lang="pt-BR" sz="1200" dirty="0"/>
          </a:p>
          <a:p>
            <a:r>
              <a:rPr lang="pt-BR" sz="1200" dirty="0"/>
              <a:t>24. </a:t>
            </a:r>
            <a:r>
              <a:rPr lang="pt-BR" sz="1200" u="sng" dirty="0">
                <a:hlinkClick r:id="rId23"/>
              </a:rPr>
              <a:t>Abono de Permanência</a:t>
            </a:r>
            <a:endParaRPr lang="pt-BR" sz="1200" dirty="0"/>
          </a:p>
          <a:p>
            <a:r>
              <a:rPr lang="pt-BR" sz="1200" dirty="0"/>
              <a:t>25. </a:t>
            </a:r>
            <a:r>
              <a:rPr lang="pt-BR" sz="1200" u="sng" dirty="0">
                <a:hlinkClick r:id="rId24"/>
              </a:rPr>
              <a:t>Pedido de Cópia de Processo</a:t>
            </a:r>
            <a:endParaRPr lang="pt-BR" sz="1200" dirty="0"/>
          </a:p>
          <a:p>
            <a:r>
              <a:rPr lang="pt-BR" sz="1200" dirty="0"/>
              <a:t>26. </a:t>
            </a:r>
            <a:r>
              <a:rPr lang="pt-BR" sz="1200" u="sng" dirty="0">
                <a:hlinkClick r:id="rId25"/>
              </a:rPr>
              <a:t>Isenção de Imposto de Renda</a:t>
            </a:r>
            <a:endParaRPr lang="pt-BR" sz="1200" dirty="0"/>
          </a:p>
          <a:p>
            <a:r>
              <a:rPr lang="pt-BR" sz="1200" dirty="0"/>
              <a:t>27. </a:t>
            </a:r>
            <a:r>
              <a:rPr lang="pt-BR" sz="1200" u="sng" dirty="0">
                <a:hlinkClick r:id="rId26"/>
              </a:rPr>
              <a:t>Tempo de Contribuição - Averbação</a:t>
            </a:r>
            <a:endParaRPr lang="pt-BR" sz="1200" dirty="0"/>
          </a:p>
          <a:p>
            <a:r>
              <a:rPr lang="pt-BR" sz="1200" dirty="0"/>
              <a:t>28. </a:t>
            </a:r>
            <a:r>
              <a:rPr lang="pt-BR" sz="1200" u="sng" dirty="0">
                <a:hlinkClick r:id="rId27"/>
              </a:rPr>
              <a:t>Declaração de Tempos Utilizados na Aposentadoria</a:t>
            </a:r>
            <a:endParaRPr lang="pt-BR" sz="1200" dirty="0"/>
          </a:p>
          <a:p>
            <a:r>
              <a:rPr lang="pt-BR" sz="1200" dirty="0"/>
              <a:t>29. </a:t>
            </a:r>
            <a:r>
              <a:rPr lang="pt-BR" sz="1200" u="sng" dirty="0">
                <a:hlinkClick r:id="rId28"/>
              </a:rPr>
              <a:t>Inclusão de Dependente Previdenciário por Invalidez</a:t>
            </a:r>
            <a:endParaRPr lang="pt-BR" sz="1200" dirty="0"/>
          </a:p>
          <a:p>
            <a:r>
              <a:rPr lang="pt-BR" sz="1200" dirty="0"/>
              <a:t>30. </a:t>
            </a:r>
            <a:r>
              <a:rPr lang="pt-BR" sz="1200" u="sng" dirty="0">
                <a:hlinkClick r:id="rId29"/>
              </a:rPr>
              <a:t>Pedido de Reconsideração de Perícia Médica</a:t>
            </a:r>
            <a:endParaRPr lang="pt-BR" sz="1200" dirty="0"/>
          </a:p>
          <a:p>
            <a:r>
              <a:rPr lang="pt-BR" sz="1200" dirty="0"/>
              <a:t>31. </a:t>
            </a:r>
            <a:r>
              <a:rPr lang="pt-BR" sz="1200" u="sng" dirty="0">
                <a:hlinkClick r:id="rId30"/>
              </a:rPr>
              <a:t>Comprovante de Rendimentos para fins de Imposto de Renda</a:t>
            </a:r>
            <a:endParaRPr lang="pt-BR" sz="1200" dirty="0"/>
          </a:p>
          <a:p>
            <a:r>
              <a:rPr lang="pt-BR" sz="1200" dirty="0"/>
              <a:t>32. </a:t>
            </a:r>
            <a:r>
              <a:rPr lang="pt-BR" sz="1200" u="sng" dirty="0">
                <a:hlinkClick r:id="rId31"/>
              </a:rPr>
              <a:t>Informações de Consignações</a:t>
            </a:r>
            <a:endParaRPr lang="pt-BR" sz="1200" dirty="0"/>
          </a:p>
          <a:p>
            <a:r>
              <a:rPr lang="pt-BR" sz="1200" dirty="0"/>
              <a:t>33. </a:t>
            </a:r>
            <a:r>
              <a:rPr lang="pt-BR" sz="1200" u="sng" dirty="0">
                <a:hlinkClick r:id="rId32"/>
              </a:rPr>
              <a:t>Solicitação de Contracheque</a:t>
            </a:r>
            <a:endParaRPr lang="pt-BR" sz="1200" dirty="0"/>
          </a:p>
          <a:p>
            <a:r>
              <a:rPr lang="pt-BR" sz="1200" dirty="0"/>
              <a:t>34. </a:t>
            </a:r>
            <a:r>
              <a:rPr lang="pt-BR" sz="1200" u="sng" dirty="0">
                <a:hlinkClick r:id="rId33"/>
              </a:rPr>
              <a:t>Solicitação de Extrato Previdenciário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2065508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SMP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54" y="1068445"/>
            <a:ext cx="3940471" cy="402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998" y="2322293"/>
            <a:ext cx="3620289" cy="1305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Conector reto 4"/>
          <p:cNvCxnSpPr/>
          <p:nvPr/>
        </p:nvCxnSpPr>
        <p:spPr>
          <a:xfrm>
            <a:off x="1098593" y="4345596"/>
            <a:ext cx="0" cy="275472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1098593" y="4621068"/>
            <a:ext cx="77077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to 26"/>
          <p:cNvCxnSpPr/>
          <p:nvPr/>
        </p:nvCxnSpPr>
        <p:spPr>
          <a:xfrm flipH="1">
            <a:off x="1098593" y="4345596"/>
            <a:ext cx="77077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Seta para a direita 20"/>
          <p:cNvSpPr/>
          <p:nvPr/>
        </p:nvSpPr>
        <p:spPr>
          <a:xfrm>
            <a:off x="677577" y="4376902"/>
            <a:ext cx="342077" cy="28788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cxnSp>
        <p:nvCxnSpPr>
          <p:cNvPr id="11" name="Conector reto 10"/>
          <p:cNvCxnSpPr/>
          <p:nvPr/>
        </p:nvCxnSpPr>
        <p:spPr>
          <a:xfrm>
            <a:off x="1869363" y="4345596"/>
            <a:ext cx="0" cy="275472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2444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SMP</a:t>
            </a:r>
            <a:endParaRPr sz="3000" dirty="0">
              <a:latin typeface="Calibri" panose="020F050202020403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341997" y="1157269"/>
            <a:ext cx="6979701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/>
              <a:t>A SMP tem por objetivo fomentar Parcerias-Público Privadas, concessões, adoções e outras parcerias entre o setor público e o privado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A Secretaria Municipal de Parcerias (SMP) é responsável por formular, planejar, coordenar, articular e controlar as políticas voltadas para a captação de recursos externos, articulação e fomento de parcerias públicas ou privadas; organizações da sociedade civil com interesse público; concessões; e demais parcerias de interesse de outros órgãos municipais.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A </a:t>
            </a:r>
            <a:r>
              <a:rPr lang="pt-BR" dirty="0"/>
              <a:t>SMP é formada por departamentos técnicos que fazem a análise prévia de projetos com potencial para Concessão ou PPP, verificando sua viabilidade técnica, jurídica e econômico-financeira.</a:t>
            </a:r>
          </a:p>
          <a:p>
            <a:pPr algn="just"/>
            <a:endParaRPr lang="pt-BR" dirty="0"/>
          </a:p>
          <a:p>
            <a:pPr algn="just"/>
            <a:endParaRPr lang="pt-BR" dirty="0"/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3461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SMF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06" y="1058115"/>
            <a:ext cx="7417002" cy="816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06" y="1874848"/>
            <a:ext cx="7417002" cy="1350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1046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PGM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54" y="1068445"/>
            <a:ext cx="3940471" cy="402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998" y="2322293"/>
            <a:ext cx="3620289" cy="1305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Conector reto 4"/>
          <p:cNvCxnSpPr/>
          <p:nvPr/>
        </p:nvCxnSpPr>
        <p:spPr>
          <a:xfrm>
            <a:off x="1184113" y="4667938"/>
            <a:ext cx="0" cy="275472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1184113" y="4943410"/>
            <a:ext cx="77077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to 26"/>
          <p:cNvCxnSpPr/>
          <p:nvPr/>
        </p:nvCxnSpPr>
        <p:spPr>
          <a:xfrm flipH="1">
            <a:off x="1184113" y="4667938"/>
            <a:ext cx="77077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Seta para a direita 20"/>
          <p:cNvSpPr/>
          <p:nvPr/>
        </p:nvSpPr>
        <p:spPr>
          <a:xfrm>
            <a:off x="743361" y="4655522"/>
            <a:ext cx="342077" cy="28788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cxnSp>
        <p:nvCxnSpPr>
          <p:cNvPr id="11" name="Conector reto 10"/>
          <p:cNvCxnSpPr/>
          <p:nvPr/>
        </p:nvCxnSpPr>
        <p:spPr>
          <a:xfrm>
            <a:off x="1954883" y="4667938"/>
            <a:ext cx="0" cy="275472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7287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PGM</a:t>
            </a:r>
            <a:endParaRPr sz="3000" dirty="0">
              <a:latin typeface="Calibri" panose="020F050202020403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341997" y="1157269"/>
            <a:ext cx="697970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 err="1"/>
              <a:t>Orgão</a:t>
            </a:r>
            <a:r>
              <a:rPr lang="pt-BR" dirty="0"/>
              <a:t> jurídico e instituição de caráter permanente, com atuação no cenário jurídico-institucional de Porto Alegre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À PGM, cabe a consultoria, assessoramento jurídico e as representações judicial e extrajudicial da Administração Direta e Autárquica do Município; e a assistência jurídica, na forma da lei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endParaRPr lang="pt-BR" dirty="0"/>
          </a:p>
          <a:p>
            <a:pPr algn="just"/>
            <a:endParaRPr lang="pt-BR" dirty="0"/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53040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PGM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378" y="1071166"/>
            <a:ext cx="6841555" cy="809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377" y="1881032"/>
            <a:ext cx="6841555" cy="2986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eta para a direita 6"/>
          <p:cNvSpPr/>
          <p:nvPr/>
        </p:nvSpPr>
        <p:spPr>
          <a:xfrm rot="10800000">
            <a:off x="7874366" y="2247822"/>
            <a:ext cx="342077" cy="28788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470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PGM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378" y="1071166"/>
            <a:ext cx="6841555" cy="809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377" y="1881032"/>
            <a:ext cx="6841555" cy="2166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eta para a direita 6"/>
          <p:cNvSpPr/>
          <p:nvPr/>
        </p:nvSpPr>
        <p:spPr>
          <a:xfrm>
            <a:off x="822300" y="2063625"/>
            <a:ext cx="342077" cy="28788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038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xmlns="" id="{C6B49B3F-B1DB-4B1A-96B4-38B3B1B86E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546" y="122349"/>
            <a:ext cx="8300300" cy="1057275"/>
          </a:xfrm>
        </p:spPr>
        <p:txBody>
          <a:bodyPr>
            <a:normAutofit/>
          </a:bodyPr>
          <a:lstStyle/>
          <a:p>
            <a:pPr algn="ctr"/>
            <a:r>
              <a:rPr lang="pt-BR" sz="40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endParaRPr lang="pt-BR" sz="40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xmlns="" id="{C6B49B3F-B1DB-4B1A-96B4-38B3B1B86EF3}"/>
              </a:ext>
            </a:extLst>
          </p:cNvPr>
          <p:cNvSpPr txBox="1">
            <a:spLocks/>
          </p:cNvSpPr>
          <p:nvPr/>
        </p:nvSpPr>
        <p:spPr>
          <a:xfrm>
            <a:off x="306946" y="274749"/>
            <a:ext cx="8300300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pt-BR" sz="40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Equipe URC-SMTC  </a:t>
            </a:r>
            <a:endParaRPr lang="pt-BR" sz="40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 bwMode="auto">
          <a:xfrm>
            <a:off x="431444" y="1068137"/>
            <a:ext cx="8281114" cy="2300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>
              <a:lnSpc>
                <a:spcPct val="94000"/>
              </a:lnSpc>
              <a:spcAft>
                <a:spcPts val="1000"/>
              </a:spcAft>
              <a:buFont typeface="Arial" charset="0"/>
              <a:buChar char="•"/>
            </a:pPr>
            <a:r>
              <a:rPr lang="pt-BR" sz="2000" dirty="0">
                <a:latin typeface="Calibri" panose="020F0502020204030204" pitchFamily="34" charset="0"/>
              </a:rPr>
              <a:t>Adriana Gambino– Diretora-Geral &amp; Fiscal de Contrato do 156</a:t>
            </a:r>
          </a:p>
          <a:p>
            <a:pPr marL="457200" indent="-457200">
              <a:lnSpc>
                <a:spcPct val="94000"/>
              </a:lnSpc>
              <a:spcAft>
                <a:spcPts val="1000"/>
              </a:spcAft>
              <a:buFont typeface="Arial" charset="0"/>
              <a:buChar char="•"/>
            </a:pPr>
            <a:r>
              <a:rPr lang="pt-BR" sz="2000" dirty="0" smtClean="0">
                <a:latin typeface="Calibri" panose="020F0502020204030204" pitchFamily="34" charset="0"/>
              </a:rPr>
              <a:t>Gilvan </a:t>
            </a:r>
            <a:r>
              <a:rPr lang="pt-BR" sz="2000" dirty="0">
                <a:latin typeface="Calibri" panose="020F0502020204030204" pitchFamily="34" charset="0"/>
              </a:rPr>
              <a:t>Marques – Chefe de Unidade</a:t>
            </a:r>
          </a:p>
          <a:p>
            <a:pPr marL="457200" indent="-457200">
              <a:lnSpc>
                <a:spcPct val="94000"/>
              </a:lnSpc>
              <a:spcAft>
                <a:spcPts val="1000"/>
              </a:spcAft>
              <a:buFont typeface="Arial" charset="0"/>
              <a:buChar char="•"/>
            </a:pPr>
            <a:r>
              <a:rPr lang="pt-BR" sz="2000" dirty="0" smtClean="0">
                <a:latin typeface="Calibri" panose="020F0502020204030204" pitchFamily="34" charset="0"/>
              </a:rPr>
              <a:t>Thiago </a:t>
            </a:r>
            <a:r>
              <a:rPr lang="pt-BR" sz="2000" dirty="0">
                <a:latin typeface="Calibri" panose="020F0502020204030204" pitchFamily="34" charset="0"/>
              </a:rPr>
              <a:t>Edmundo Motta </a:t>
            </a:r>
            <a:r>
              <a:rPr lang="pt-BR" sz="2000" dirty="0" smtClean="0">
                <a:latin typeface="Calibri" panose="020F0502020204030204" pitchFamily="34" charset="0"/>
              </a:rPr>
              <a:t>– Sistemas &amp; Fiscal de Serviço do 156</a:t>
            </a:r>
          </a:p>
          <a:p>
            <a:pPr marL="457200" indent="-457200">
              <a:lnSpc>
                <a:spcPct val="94000"/>
              </a:lnSpc>
              <a:spcAft>
                <a:spcPts val="1000"/>
              </a:spcAft>
              <a:buFont typeface="Arial" charset="0"/>
              <a:buChar char="•"/>
            </a:pPr>
            <a:r>
              <a:rPr lang="pt-BR" sz="2000" dirty="0" smtClean="0">
                <a:latin typeface="Calibri" panose="020F0502020204030204" pitchFamily="34" charset="0"/>
              </a:rPr>
              <a:t>Mauro Sérgio Rodrigues – Controle de Qualidade &amp; Carta de Serviços</a:t>
            </a:r>
          </a:p>
          <a:p>
            <a:pPr marL="457200" indent="-457200">
              <a:lnSpc>
                <a:spcPct val="94000"/>
              </a:lnSpc>
              <a:spcAft>
                <a:spcPts val="1000"/>
              </a:spcAft>
              <a:buFont typeface="Arial" charset="0"/>
              <a:buChar char="•"/>
            </a:pPr>
            <a:r>
              <a:rPr lang="pt-BR" sz="2000" dirty="0" smtClean="0">
                <a:latin typeface="Calibri" panose="020F0502020204030204" pitchFamily="34" charset="0"/>
              </a:rPr>
              <a:t>Melissa Mello – Comunicação &amp; Programas Sociais</a:t>
            </a:r>
          </a:p>
          <a:p>
            <a:pPr marL="457200" indent="-457200">
              <a:lnSpc>
                <a:spcPct val="94000"/>
              </a:lnSpc>
              <a:spcAft>
                <a:spcPts val="1000"/>
              </a:spcAft>
              <a:buFont typeface="Arial" charset="0"/>
              <a:buChar char="•"/>
            </a:pPr>
            <a:r>
              <a:rPr lang="pt-BR" sz="2000" dirty="0" smtClean="0">
                <a:latin typeface="Calibri" panose="020F0502020204030204" pitchFamily="34" charset="0"/>
              </a:rPr>
              <a:t>João Victor </a:t>
            </a:r>
            <a:r>
              <a:rPr lang="pt-BR" sz="2000" dirty="0" err="1" smtClean="0">
                <a:latin typeface="Calibri" panose="020F0502020204030204" pitchFamily="34" charset="0"/>
              </a:rPr>
              <a:t>Nichele</a:t>
            </a:r>
            <a:r>
              <a:rPr lang="pt-BR" sz="2000" dirty="0" smtClean="0">
                <a:latin typeface="Calibri" panose="020F0502020204030204" pitchFamily="34" charset="0"/>
              </a:rPr>
              <a:t> – Dados Estatísticos (estagiário)</a:t>
            </a:r>
          </a:p>
          <a:p>
            <a:pPr marL="457200" indent="-457200">
              <a:lnSpc>
                <a:spcPct val="94000"/>
              </a:lnSpc>
              <a:spcAft>
                <a:spcPts val="1000"/>
              </a:spcAft>
              <a:buFont typeface="Arial" charset="0"/>
              <a:buChar char="•"/>
            </a:pPr>
            <a:endParaRPr lang="pt-BR" sz="2000" dirty="0" smtClean="0">
              <a:latin typeface="Calibri" panose="020F0502020204030204" pitchFamily="34" charset="0"/>
            </a:endParaRPr>
          </a:p>
          <a:p>
            <a:pPr marL="457200" indent="-457200">
              <a:lnSpc>
                <a:spcPct val="114000"/>
              </a:lnSpc>
              <a:spcAft>
                <a:spcPts val="1000"/>
              </a:spcAft>
            </a:pPr>
            <a:endParaRPr lang="pt-BR" sz="2600" dirty="0"/>
          </a:p>
        </p:txBody>
      </p:sp>
      <p:sp>
        <p:nvSpPr>
          <p:cNvPr id="7" name="Rectangle 15" descr="tile_paper_medgray"/>
          <p:cNvSpPr>
            <a:spLocks/>
          </p:cNvSpPr>
          <p:nvPr/>
        </p:nvSpPr>
        <p:spPr bwMode="auto">
          <a:xfrm>
            <a:off x="816339" y="3472751"/>
            <a:ext cx="6923863" cy="161256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457200" indent="-457200" algn="ctr">
              <a:lnSpc>
                <a:spcPct val="94000"/>
              </a:lnSpc>
              <a:spcAft>
                <a:spcPts val="1000"/>
              </a:spcAft>
              <a:buFont typeface="Arial" charset="0"/>
              <a:buNone/>
            </a:pPr>
            <a:r>
              <a:rPr lang="pt-BR" sz="2000" dirty="0">
                <a:latin typeface="Calibri" panose="020F0502020204030204" pitchFamily="34" charset="0"/>
                <a:sym typeface="Arial" charset="0"/>
              </a:rPr>
              <a:t>Secretaria Municipal de Transparência e Controladoria – SMTC</a:t>
            </a:r>
          </a:p>
          <a:p>
            <a:pPr marL="457200" indent="-457200" algn="ctr">
              <a:lnSpc>
                <a:spcPct val="94000"/>
              </a:lnSpc>
              <a:spcAft>
                <a:spcPts val="1000"/>
              </a:spcAft>
              <a:buFont typeface="Arial" charset="0"/>
              <a:buNone/>
            </a:pPr>
            <a:r>
              <a:rPr lang="pt-BR" sz="200" dirty="0">
                <a:latin typeface="Calibri" panose="020F0502020204030204" pitchFamily="34" charset="0"/>
                <a:sym typeface="Arial" charset="0"/>
              </a:rPr>
              <a:t/>
            </a:r>
            <a:br>
              <a:rPr lang="pt-BR" sz="200" dirty="0">
                <a:latin typeface="Calibri" panose="020F0502020204030204" pitchFamily="34" charset="0"/>
                <a:sym typeface="Arial" charset="0"/>
              </a:rPr>
            </a:br>
            <a:r>
              <a:rPr lang="pt-BR" sz="2000" dirty="0">
                <a:latin typeface="Calibri" panose="020F0502020204030204" pitchFamily="34" charset="0"/>
                <a:sym typeface="Arial" charset="0"/>
              </a:rPr>
              <a:t>Rua Siqueira Campos, nº 1.300 / 10º andar, </a:t>
            </a:r>
            <a:r>
              <a:rPr lang="pt-BR" sz="2000" dirty="0" err="1">
                <a:latin typeface="Calibri" panose="020F0502020204030204" pitchFamily="34" charset="0"/>
                <a:sym typeface="Arial" charset="0"/>
              </a:rPr>
              <a:t>Sl</a:t>
            </a:r>
            <a:r>
              <a:rPr lang="pt-BR" sz="2000" dirty="0">
                <a:latin typeface="Calibri" panose="020F0502020204030204" pitchFamily="34" charset="0"/>
                <a:sym typeface="Arial" charset="0"/>
              </a:rPr>
              <a:t>. </a:t>
            </a:r>
            <a:r>
              <a:rPr lang="pt-BR" sz="2000" dirty="0" smtClean="0">
                <a:latin typeface="Calibri" panose="020F0502020204030204" pitchFamily="34" charset="0"/>
                <a:sym typeface="Arial" charset="0"/>
              </a:rPr>
              <a:t>1045</a:t>
            </a:r>
            <a:endParaRPr lang="pt-BR" sz="2000" dirty="0">
              <a:latin typeface="Calibri" panose="020F0502020204030204" pitchFamily="34" charset="0"/>
              <a:sym typeface="Arial" charset="0"/>
            </a:endParaRPr>
          </a:p>
          <a:p>
            <a:pPr marL="457200" indent="-457200" algn="ctr">
              <a:lnSpc>
                <a:spcPct val="94000"/>
              </a:lnSpc>
              <a:spcAft>
                <a:spcPts val="1000"/>
              </a:spcAft>
              <a:buFont typeface="Arial" charset="0"/>
              <a:buNone/>
            </a:pPr>
            <a:r>
              <a:rPr lang="pt-BR" sz="2000" dirty="0">
                <a:latin typeface="Calibri" panose="020F0502020204030204" pitchFamily="34" charset="0"/>
              </a:rPr>
              <a:t>fiscalizacao156@portoalegre.rs.gov.br</a:t>
            </a:r>
            <a:endParaRPr lang="pt-BR" sz="2000" dirty="0">
              <a:latin typeface="Calibri" panose="020F0502020204030204" pitchFamily="34" charset="0"/>
              <a:sym typeface="Arial" charset="0"/>
            </a:endParaRPr>
          </a:p>
          <a:p>
            <a:pPr marL="457200" indent="-457200" algn="ctr">
              <a:lnSpc>
                <a:spcPct val="94000"/>
              </a:lnSpc>
              <a:spcAft>
                <a:spcPts val="1000"/>
              </a:spcAft>
              <a:buFont typeface="Arial" charset="0"/>
              <a:buNone/>
            </a:pPr>
            <a:r>
              <a:rPr lang="pt-BR" sz="2000" dirty="0">
                <a:latin typeface="Calibri" panose="020F0502020204030204" pitchFamily="34" charset="0"/>
                <a:sym typeface="Arial" charset="0"/>
              </a:rPr>
              <a:t>Telefones (51) 3289-1555 </a:t>
            </a:r>
            <a:r>
              <a:rPr lang="pt-BR" sz="2000" dirty="0" smtClean="0">
                <a:latin typeface="Calibri" panose="020F0502020204030204" pitchFamily="34" charset="0"/>
                <a:sym typeface="Arial" charset="0"/>
              </a:rPr>
              <a:t>&amp; </a:t>
            </a:r>
            <a:r>
              <a:rPr lang="pt-BR" sz="2000" dirty="0">
                <a:latin typeface="Calibri" panose="020F0502020204030204" pitchFamily="34" charset="0"/>
                <a:sym typeface="Arial" charset="0"/>
              </a:rPr>
              <a:t>(51) 3289-1278 </a:t>
            </a:r>
            <a:endParaRPr lang="pt-BR" dirty="0">
              <a:latin typeface="Calibri" panose="020F0502020204030204" pitchFamily="34" charset="0"/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1919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1652</TotalTime>
  <Words>766</Words>
  <Application>Microsoft Office PowerPoint</Application>
  <PresentationFormat>Apresentação na tela (16:9)</PresentationFormat>
  <Paragraphs>175</Paragraphs>
  <Slides>45</Slides>
  <Notes>45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45</vt:i4>
      </vt:variant>
    </vt:vector>
  </HeadingPairs>
  <TitlesOfParts>
    <vt:vector size="47" baseType="lpstr">
      <vt:lpstr>Simple Light</vt:lpstr>
      <vt:lpstr>1_Simple Light</vt:lpstr>
      <vt:lpstr>Novo 156: Central do Cidadão Secretaria Municipal de Transparência e Controladoria</vt:lpstr>
      <vt:lpstr>PMPA: Eixo Gestão</vt:lpstr>
      <vt:lpstr>SMPAE</vt:lpstr>
      <vt:lpstr>SMPAE</vt:lpstr>
      <vt:lpstr>SMPAE</vt:lpstr>
      <vt:lpstr>PROCEMPA</vt:lpstr>
      <vt:lpstr>PROCEMPA</vt:lpstr>
      <vt:lpstr>PROCEMPA</vt:lpstr>
      <vt:lpstr>PROCEMPA</vt:lpstr>
      <vt:lpstr>SMAP</vt:lpstr>
      <vt:lpstr>SMAP</vt:lpstr>
      <vt:lpstr>SMAP</vt:lpstr>
      <vt:lpstr>SMAP</vt:lpstr>
      <vt:lpstr>SMAP</vt:lpstr>
      <vt:lpstr>SMTC</vt:lpstr>
      <vt:lpstr>SMTC</vt:lpstr>
      <vt:lpstr>SMTC</vt:lpstr>
      <vt:lpstr>SMTC</vt:lpstr>
      <vt:lpstr>SMTC</vt:lpstr>
      <vt:lpstr>SMTC</vt:lpstr>
      <vt:lpstr>SMGOV</vt:lpstr>
      <vt:lpstr>SMGOV</vt:lpstr>
      <vt:lpstr>SMGOV</vt:lpstr>
      <vt:lpstr>SMGOV</vt:lpstr>
      <vt:lpstr>SMGOV</vt:lpstr>
      <vt:lpstr>SMGOV</vt:lpstr>
      <vt:lpstr>SMGOV</vt:lpstr>
      <vt:lpstr>SMF</vt:lpstr>
      <vt:lpstr>SMF</vt:lpstr>
      <vt:lpstr>SMF</vt:lpstr>
      <vt:lpstr>SMF</vt:lpstr>
      <vt:lpstr>SMF</vt:lpstr>
      <vt:lpstr>SMF</vt:lpstr>
      <vt:lpstr>SMF</vt:lpstr>
      <vt:lpstr>PREVIMPA</vt:lpstr>
      <vt:lpstr>PREVIMPA</vt:lpstr>
      <vt:lpstr>PREVIMPA</vt:lpstr>
      <vt:lpstr>SMP</vt:lpstr>
      <vt:lpstr>SMP</vt:lpstr>
      <vt:lpstr>SMF</vt:lpstr>
      <vt:lpstr>PGM</vt:lpstr>
      <vt:lpstr>PGM</vt:lpstr>
      <vt:lpstr>PGM</vt:lpstr>
      <vt:lpstr>PGM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Secretaria</dc:title>
  <dc:creator>Adriana Gambino da Silva</dc:creator>
  <cp:lastModifiedBy>Thiago Edmundo Motta</cp:lastModifiedBy>
  <cp:revision>154</cp:revision>
  <dcterms:modified xsi:type="dcterms:W3CDTF">2024-01-12T14:39:15Z</dcterms:modified>
</cp:coreProperties>
</file>