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  <p:sldMasterId id="2147483660" r:id="rId2"/>
  </p:sldMasterIdLst>
  <p:notesMasterIdLst>
    <p:notesMasterId r:id="rId101"/>
  </p:notesMasterIdLst>
  <p:sldIdLst>
    <p:sldId id="256" r:id="rId3"/>
    <p:sldId id="280" r:id="rId4"/>
    <p:sldId id="297" r:id="rId5"/>
    <p:sldId id="299" r:id="rId6"/>
    <p:sldId id="282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08" r:id="rId15"/>
    <p:sldId id="298" r:id="rId16"/>
    <p:sldId id="283" r:id="rId17"/>
    <p:sldId id="281" r:id="rId18"/>
    <p:sldId id="300" r:id="rId19"/>
    <p:sldId id="284" r:id="rId20"/>
    <p:sldId id="309" r:id="rId21"/>
    <p:sldId id="310" r:id="rId22"/>
    <p:sldId id="286" r:id="rId23"/>
    <p:sldId id="285" r:id="rId24"/>
    <p:sldId id="311" r:id="rId25"/>
    <p:sldId id="312" r:id="rId26"/>
    <p:sldId id="313" r:id="rId27"/>
    <p:sldId id="314" r:id="rId28"/>
    <p:sldId id="350" r:id="rId29"/>
    <p:sldId id="287" r:id="rId30"/>
    <p:sldId id="315" r:id="rId31"/>
    <p:sldId id="318" r:id="rId32"/>
    <p:sldId id="376" r:id="rId33"/>
    <p:sldId id="316" r:id="rId34"/>
    <p:sldId id="319" r:id="rId35"/>
    <p:sldId id="320" r:id="rId36"/>
    <p:sldId id="321" r:id="rId37"/>
    <p:sldId id="322" r:id="rId38"/>
    <p:sldId id="323" r:id="rId39"/>
    <p:sldId id="324" r:id="rId40"/>
    <p:sldId id="325" r:id="rId41"/>
    <p:sldId id="326" r:id="rId42"/>
    <p:sldId id="327" r:id="rId43"/>
    <p:sldId id="328" r:id="rId44"/>
    <p:sldId id="329" r:id="rId45"/>
    <p:sldId id="330" r:id="rId46"/>
    <p:sldId id="331" r:id="rId47"/>
    <p:sldId id="332" r:id="rId48"/>
    <p:sldId id="333" r:id="rId49"/>
    <p:sldId id="334" r:id="rId50"/>
    <p:sldId id="344" r:id="rId51"/>
    <p:sldId id="345" r:id="rId52"/>
    <p:sldId id="346" r:id="rId53"/>
    <p:sldId id="347" r:id="rId54"/>
    <p:sldId id="348" r:id="rId55"/>
    <p:sldId id="349" r:id="rId56"/>
    <p:sldId id="288" r:id="rId57"/>
    <p:sldId id="335" r:id="rId58"/>
    <p:sldId id="336" r:id="rId59"/>
    <p:sldId id="337" r:id="rId60"/>
    <p:sldId id="338" r:id="rId61"/>
    <p:sldId id="339" r:id="rId62"/>
    <p:sldId id="340" r:id="rId63"/>
    <p:sldId id="341" r:id="rId64"/>
    <p:sldId id="342" r:id="rId65"/>
    <p:sldId id="343" r:id="rId66"/>
    <p:sldId id="289" r:id="rId67"/>
    <p:sldId id="291" r:id="rId68"/>
    <p:sldId id="351" r:id="rId69"/>
    <p:sldId id="352" r:id="rId70"/>
    <p:sldId id="363" r:id="rId71"/>
    <p:sldId id="364" r:id="rId72"/>
    <p:sldId id="292" r:id="rId73"/>
    <p:sldId id="353" r:id="rId74"/>
    <p:sldId id="354" r:id="rId75"/>
    <p:sldId id="365" r:id="rId76"/>
    <p:sldId id="366" r:id="rId77"/>
    <p:sldId id="367" r:id="rId78"/>
    <p:sldId id="293" r:id="rId79"/>
    <p:sldId id="355" r:id="rId80"/>
    <p:sldId id="356" r:id="rId81"/>
    <p:sldId id="368" r:id="rId82"/>
    <p:sldId id="369" r:id="rId83"/>
    <p:sldId id="375" r:id="rId84"/>
    <p:sldId id="294" r:id="rId85"/>
    <p:sldId id="357" r:id="rId86"/>
    <p:sldId id="358" r:id="rId87"/>
    <p:sldId id="290" r:id="rId88"/>
    <p:sldId id="295" r:id="rId89"/>
    <p:sldId id="359" r:id="rId90"/>
    <p:sldId id="360" r:id="rId91"/>
    <p:sldId id="296" r:id="rId92"/>
    <p:sldId id="361" r:id="rId93"/>
    <p:sldId id="362" r:id="rId94"/>
    <p:sldId id="370" r:id="rId95"/>
    <p:sldId id="371" r:id="rId96"/>
    <p:sldId id="372" r:id="rId97"/>
    <p:sldId id="373" r:id="rId98"/>
    <p:sldId id="374" r:id="rId99"/>
    <p:sldId id="279" r:id="rId100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5" autoAdjust="0"/>
    <p:restoredTop sz="93656" autoAdjust="0"/>
  </p:normalViewPr>
  <p:slideViewPr>
    <p:cSldViewPr snapToGrid="0">
      <p:cViewPr varScale="1">
        <p:scale>
          <a:sx n="153" d="100"/>
          <a:sy n="153" d="100"/>
        </p:scale>
        <p:origin x="-594" y="-9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538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1485817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p8:notes"/>
          <p:cNvSpPr txBox="1">
            <a:spLocks noGrp="1"/>
          </p:cNvSpPr>
          <p:nvPr>
            <p:ph type="body" idx="1"/>
          </p:nvPr>
        </p:nvSpPr>
        <p:spPr>
          <a:xfrm>
            <a:off x="685800" y="4343401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ea92f7bb31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ea92f7bb31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9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9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839710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80910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9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9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rmAutofit/>
          </a:bodyPr>
          <a:lstStyle>
            <a:lvl1pPr marL="455522" lvl="0" indent="-34164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1250" lvl="1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66840" lvl="2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2499" lvl="3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78020" lvl="4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33563" lvl="5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189236" lvl="6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44846" lvl="7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00519" lvl="8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31144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98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/>
          </a:p>
        </p:txBody>
      </p:sp>
      <p:sp>
        <p:nvSpPr>
          <p:cNvPr id="18" name="Google Shape;18;p98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rmAutofit/>
          </a:bodyPr>
          <a:lstStyle>
            <a:lvl1pPr marL="455522" lvl="0" indent="-34164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1250" lvl="1" indent="-31638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66840" lvl="2" indent="-31638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2499" lvl="3" indent="-31638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78020" lvl="4" indent="-31638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33563" lvl="5" indent="-31638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189236" lvl="6" indent="-31638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44846" lvl="7" indent="-31638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00519" lvl="8" indent="-31638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882858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99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rmAutofit/>
          </a:bodyPr>
          <a:lstStyle>
            <a:lvl1pPr marL="455522" lvl="0" indent="-22776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253996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181514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01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5" name="Google Shape;25;p101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rmAutofit/>
          </a:bodyPr>
          <a:lstStyle>
            <a:lvl1pPr marL="455522" lvl="0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1250" lvl="1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66840" lvl="2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2499" lvl="3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78020" lvl="4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33563" lvl="5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189236" lvl="6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44846" lvl="7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00519" lvl="8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377367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0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09043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0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0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rmAutofit/>
          </a:bodyPr>
          <a:lstStyle>
            <a:lvl1pPr marL="455522" lvl="0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1250" lvl="1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66840" lvl="2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2499" lvl="3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78020" lvl="4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33563" lvl="5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189236" lvl="6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44846" lvl="7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00519" lvl="8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103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rmAutofit/>
          </a:bodyPr>
          <a:lstStyle>
            <a:lvl1pPr marL="455522" lvl="0" indent="-31638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1250" lvl="1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66840" lvl="2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2499" lvl="3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78020" lvl="4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33563" lvl="5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189236" lvl="6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44846" lvl="7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00519" lvl="8" indent="-30375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724575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4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02315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2"/>
          <p:cNvSpPr txBox="1">
            <a:spLocks noGrp="1"/>
          </p:cNvSpPr>
          <p:nvPr>
            <p:ph type="title"/>
          </p:nvPr>
        </p:nvSpPr>
        <p:spPr>
          <a:xfrm>
            <a:off x="311152" y="444501"/>
            <a:ext cx="8521700" cy="573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2"/>
          <p:cNvSpPr txBox="1">
            <a:spLocks noGrp="1"/>
          </p:cNvSpPr>
          <p:nvPr>
            <p:ph type="body" idx="1"/>
          </p:nvPr>
        </p:nvSpPr>
        <p:spPr>
          <a:xfrm>
            <a:off x="311152" y="1152526"/>
            <a:ext cx="8521700" cy="34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92"/>
          <p:cNvSpPr txBox="1"/>
          <p:nvPr/>
        </p:nvSpPr>
        <p:spPr>
          <a:xfrm>
            <a:off x="8472628" y="4662489"/>
            <a:ext cx="549275" cy="39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r"/>
            <a:fld id="{00000000-1234-1234-1234-123412341234}" type="slidenum">
              <a:rPr lang="pt-BR" sz="1000">
                <a:solidFill>
                  <a:srgbClr val="595959"/>
                </a:solidFill>
              </a:rPr>
              <a:pPr algn="r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480115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prefeitura.poa.br/smf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2.png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8.png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9.png"/><Relationship Id="rId4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2.png"/><Relationship Id="rId4" Type="http://schemas.openxmlformats.org/officeDocument/2006/relationships/image" Target="../media/image3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3.png"/><Relationship Id="rId4" Type="http://schemas.openxmlformats.org/officeDocument/2006/relationships/image" Target="../media/image3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3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6.png"/><Relationship Id="rId4" Type="http://schemas.openxmlformats.org/officeDocument/2006/relationships/image" Target="../media/image3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3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9.png"/><Relationship Id="rId4" Type="http://schemas.openxmlformats.org/officeDocument/2006/relationships/image" Target="../media/image3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0.png"/><Relationship Id="rId4" Type="http://schemas.openxmlformats.org/officeDocument/2006/relationships/image" Target="../media/image3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0.png"/><Relationship Id="rId4" Type="http://schemas.openxmlformats.org/officeDocument/2006/relationships/image" Target="../media/image3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3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3.png"/><Relationship Id="rId4" Type="http://schemas.openxmlformats.org/officeDocument/2006/relationships/image" Target="../media/image3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3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6.png"/><Relationship Id="rId4" Type="http://schemas.openxmlformats.org/officeDocument/2006/relationships/image" Target="../media/image3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7.png"/><Relationship Id="rId4" Type="http://schemas.openxmlformats.org/officeDocument/2006/relationships/image" Target="../media/image3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8.png"/><Relationship Id="rId4" Type="http://schemas.openxmlformats.org/officeDocument/2006/relationships/image" Target="../media/image3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7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1.png"/><Relationship Id="rId4" Type="http://schemas.openxmlformats.org/officeDocument/2006/relationships/image" Target="../media/image67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67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4.png"/><Relationship Id="rId4" Type="http://schemas.openxmlformats.org/officeDocument/2006/relationships/image" Target="../media/image67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5.png"/><Relationship Id="rId4" Type="http://schemas.openxmlformats.org/officeDocument/2006/relationships/image" Target="../media/image67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67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67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3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0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0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13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6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0.png"/><Relationship Id="rId4" Type="http://schemas.openxmlformats.org/officeDocument/2006/relationships/image" Target="../media/image86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13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6.png"/><Relationship Id="rId5" Type="http://schemas.openxmlformats.org/officeDocument/2006/relationships/image" Target="../media/image95.png"/><Relationship Id="rId4" Type="http://schemas.openxmlformats.org/officeDocument/2006/relationships/image" Target="../media/image93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13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1.png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13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2.gif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13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3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13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4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8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757963" y="1768200"/>
            <a:ext cx="7628100" cy="14916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ctrTitle"/>
          </p:nvPr>
        </p:nvSpPr>
        <p:spPr>
          <a:xfrm>
            <a:off x="757963" y="1768200"/>
            <a:ext cx="7628100" cy="14916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200" b="1" dirty="0" smtClean="0">
                <a:solidFill>
                  <a:srgbClr val="52AE32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Novo 156: Central do Cidadão</a:t>
            </a:r>
            <a:endParaRPr sz="3200" b="1" dirty="0" smtClean="0">
              <a:solidFill>
                <a:srgbClr val="52AE32"/>
              </a:solidFill>
              <a:latin typeface="Calibri" panose="020F0502020204030204" pitchFamily="34" charset="0"/>
              <a:ea typeface="Poppins"/>
              <a:cs typeface="Poppins"/>
              <a:sym typeface="Poppins"/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 dirty="0" smtClean="0">
                <a:latin typeface="Calibri" panose="020F0502020204030204" pitchFamily="34" charset="0"/>
                <a:ea typeface="Poppins"/>
                <a:cs typeface="Poppins"/>
                <a:sym typeface="Poppins"/>
              </a:rPr>
              <a:t>Secretaria Municipal de Transparência e Controladoria</a:t>
            </a:r>
            <a:endParaRPr sz="6100" b="1" dirty="0">
              <a:solidFill>
                <a:srgbClr val="52AE32"/>
              </a:solidFill>
              <a:latin typeface="Calibri" panose="020F0502020204030204" pitchFamily="34" charset="0"/>
              <a:ea typeface="Poppins"/>
              <a:cs typeface="Poppins"/>
              <a:sym typeface="Poppins"/>
            </a:endParaRPr>
          </a:p>
        </p:txBody>
      </p:sp>
      <p:sp>
        <p:nvSpPr>
          <p:cNvPr id="56" name="Google Shape;56;p13"/>
          <p:cNvSpPr/>
          <p:nvPr/>
        </p:nvSpPr>
        <p:spPr>
          <a:xfrm>
            <a:off x="874418" y="3259800"/>
            <a:ext cx="7268700" cy="115500"/>
          </a:xfrm>
          <a:prstGeom prst="rect">
            <a:avLst/>
          </a:prstGeom>
          <a:solidFill>
            <a:srgbClr val="52AE3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85963" y="378375"/>
            <a:ext cx="1572075" cy="848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O que NÃO vamos falar hoje: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1172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Conector reto 5"/>
          <p:cNvCxnSpPr/>
          <p:nvPr/>
        </p:nvCxnSpPr>
        <p:spPr>
          <a:xfrm>
            <a:off x="2137986" y="1820159"/>
            <a:ext cx="0" cy="394232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to 6"/>
          <p:cNvCxnSpPr/>
          <p:nvPr/>
        </p:nvCxnSpPr>
        <p:spPr>
          <a:xfrm>
            <a:off x="2908754" y="1820159"/>
            <a:ext cx="2" cy="394232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to 7"/>
          <p:cNvCxnSpPr/>
          <p:nvPr/>
        </p:nvCxnSpPr>
        <p:spPr>
          <a:xfrm flipH="1">
            <a:off x="2137985" y="1820159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to 8"/>
          <p:cNvCxnSpPr/>
          <p:nvPr/>
        </p:nvCxnSpPr>
        <p:spPr>
          <a:xfrm flipH="1">
            <a:off x="2137986" y="2214391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eta para a direita 9"/>
          <p:cNvSpPr/>
          <p:nvPr/>
        </p:nvSpPr>
        <p:spPr>
          <a:xfrm>
            <a:off x="1825511" y="1918278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cxnSp>
        <p:nvCxnSpPr>
          <p:cNvPr id="11" name="Conector reto 10"/>
          <p:cNvCxnSpPr/>
          <p:nvPr/>
        </p:nvCxnSpPr>
        <p:spPr>
          <a:xfrm>
            <a:off x="2137986" y="2914353"/>
            <a:ext cx="0" cy="544447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to 11"/>
          <p:cNvCxnSpPr/>
          <p:nvPr/>
        </p:nvCxnSpPr>
        <p:spPr>
          <a:xfrm>
            <a:off x="2908756" y="2914353"/>
            <a:ext cx="0" cy="544447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/>
          <p:nvPr/>
        </p:nvCxnSpPr>
        <p:spPr>
          <a:xfrm flipH="1">
            <a:off x="2137984" y="2914353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to 13"/>
          <p:cNvCxnSpPr/>
          <p:nvPr/>
        </p:nvCxnSpPr>
        <p:spPr>
          <a:xfrm flipH="1">
            <a:off x="2137985" y="3458800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eta para a direita 14"/>
          <p:cNvSpPr/>
          <p:nvPr/>
        </p:nvSpPr>
        <p:spPr>
          <a:xfrm>
            <a:off x="1825511" y="3072040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cxnSp>
        <p:nvCxnSpPr>
          <p:cNvPr id="16" name="Conector reto 15"/>
          <p:cNvCxnSpPr/>
          <p:nvPr/>
        </p:nvCxnSpPr>
        <p:spPr>
          <a:xfrm flipH="1">
            <a:off x="4058883" y="1804940"/>
            <a:ext cx="2" cy="315764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to 16"/>
          <p:cNvCxnSpPr/>
          <p:nvPr/>
        </p:nvCxnSpPr>
        <p:spPr>
          <a:xfrm>
            <a:off x="4829652" y="1804940"/>
            <a:ext cx="0" cy="315764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/>
          <p:cNvCxnSpPr/>
          <p:nvPr/>
        </p:nvCxnSpPr>
        <p:spPr>
          <a:xfrm flipH="1">
            <a:off x="4058883" y="1804940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to 18"/>
          <p:cNvCxnSpPr/>
          <p:nvPr/>
        </p:nvCxnSpPr>
        <p:spPr>
          <a:xfrm flipH="1">
            <a:off x="4058882" y="2124216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Seta para a direita 19"/>
          <p:cNvSpPr/>
          <p:nvPr/>
        </p:nvSpPr>
        <p:spPr>
          <a:xfrm>
            <a:off x="3739830" y="1805581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cxnSp>
        <p:nvCxnSpPr>
          <p:cNvPr id="41" name="Conector reto 40"/>
          <p:cNvCxnSpPr/>
          <p:nvPr/>
        </p:nvCxnSpPr>
        <p:spPr>
          <a:xfrm flipH="1">
            <a:off x="5268201" y="2336547"/>
            <a:ext cx="4378" cy="832228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ector reto 41"/>
          <p:cNvCxnSpPr/>
          <p:nvPr/>
        </p:nvCxnSpPr>
        <p:spPr>
          <a:xfrm>
            <a:off x="6333911" y="2336548"/>
            <a:ext cx="0" cy="832227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to 42"/>
          <p:cNvCxnSpPr/>
          <p:nvPr/>
        </p:nvCxnSpPr>
        <p:spPr>
          <a:xfrm flipH="1">
            <a:off x="5268201" y="2336548"/>
            <a:ext cx="1065708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to 43"/>
          <p:cNvCxnSpPr/>
          <p:nvPr/>
        </p:nvCxnSpPr>
        <p:spPr>
          <a:xfrm flipH="1">
            <a:off x="5268201" y="3168775"/>
            <a:ext cx="106571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Seta para a direita 44"/>
          <p:cNvSpPr/>
          <p:nvPr/>
        </p:nvSpPr>
        <p:spPr>
          <a:xfrm>
            <a:off x="4960126" y="2644739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cxnSp>
        <p:nvCxnSpPr>
          <p:cNvPr id="53" name="Conector reto 52"/>
          <p:cNvCxnSpPr/>
          <p:nvPr/>
        </p:nvCxnSpPr>
        <p:spPr>
          <a:xfrm flipH="1">
            <a:off x="7797579" y="2318021"/>
            <a:ext cx="4378" cy="832228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to 53"/>
          <p:cNvCxnSpPr/>
          <p:nvPr/>
        </p:nvCxnSpPr>
        <p:spPr>
          <a:xfrm>
            <a:off x="8863289" y="2318022"/>
            <a:ext cx="0" cy="832227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to 54"/>
          <p:cNvCxnSpPr/>
          <p:nvPr/>
        </p:nvCxnSpPr>
        <p:spPr>
          <a:xfrm flipH="1">
            <a:off x="7797579" y="2318022"/>
            <a:ext cx="1065708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 reto 55"/>
          <p:cNvCxnSpPr/>
          <p:nvPr/>
        </p:nvCxnSpPr>
        <p:spPr>
          <a:xfrm flipH="1">
            <a:off x="7797579" y="3150249"/>
            <a:ext cx="106571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Seta para a direita 56"/>
          <p:cNvSpPr/>
          <p:nvPr/>
        </p:nvSpPr>
        <p:spPr>
          <a:xfrm>
            <a:off x="7489504" y="2626213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11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Revisão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Conector reto 5"/>
          <p:cNvCxnSpPr/>
          <p:nvPr/>
        </p:nvCxnSpPr>
        <p:spPr>
          <a:xfrm>
            <a:off x="4072041" y="3079314"/>
            <a:ext cx="0" cy="242928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to 6"/>
          <p:cNvCxnSpPr/>
          <p:nvPr/>
        </p:nvCxnSpPr>
        <p:spPr>
          <a:xfrm>
            <a:off x="4842809" y="3079314"/>
            <a:ext cx="0" cy="242928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to 7"/>
          <p:cNvCxnSpPr/>
          <p:nvPr/>
        </p:nvCxnSpPr>
        <p:spPr>
          <a:xfrm flipH="1">
            <a:off x="4072040" y="3079314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to 8"/>
          <p:cNvCxnSpPr/>
          <p:nvPr/>
        </p:nvCxnSpPr>
        <p:spPr>
          <a:xfrm flipH="1">
            <a:off x="4072039" y="3322242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eta para a direita 9"/>
          <p:cNvSpPr/>
          <p:nvPr/>
        </p:nvSpPr>
        <p:spPr>
          <a:xfrm>
            <a:off x="3736539" y="3092264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cxnSp>
        <p:nvCxnSpPr>
          <p:cNvPr id="11" name="Conector reto 10"/>
          <p:cNvCxnSpPr/>
          <p:nvPr/>
        </p:nvCxnSpPr>
        <p:spPr>
          <a:xfrm>
            <a:off x="4072040" y="2159432"/>
            <a:ext cx="0" cy="242928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to 11"/>
          <p:cNvCxnSpPr/>
          <p:nvPr/>
        </p:nvCxnSpPr>
        <p:spPr>
          <a:xfrm>
            <a:off x="4842808" y="2159432"/>
            <a:ext cx="0" cy="242928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/>
          <p:nvPr/>
        </p:nvCxnSpPr>
        <p:spPr>
          <a:xfrm flipH="1">
            <a:off x="4072039" y="2159432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to 13"/>
          <p:cNvCxnSpPr/>
          <p:nvPr/>
        </p:nvCxnSpPr>
        <p:spPr>
          <a:xfrm flipH="1">
            <a:off x="4072038" y="2402360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eta para a direita 14"/>
          <p:cNvSpPr/>
          <p:nvPr/>
        </p:nvSpPr>
        <p:spPr>
          <a:xfrm>
            <a:off x="3736538" y="2172382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13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FASC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341997" y="1157269"/>
            <a:ext cx="69797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A Fundação de Assistência Social e Cidadania – FASC é o órgão gestor da Política de Assistência Social no Município de Porto Alegre, responsável pela oferta de serviços, programas e benefícios que promovam a inclusão de cidadãos, famílias e grupos que se encontram em situação </a:t>
            </a:r>
            <a:r>
              <a:rPr lang="pt-BR" dirty="0" smtClean="0"/>
              <a:t>de </a:t>
            </a:r>
            <a:r>
              <a:rPr lang="pt-BR" dirty="0"/>
              <a:t>vulnerabilidade e risco social</a:t>
            </a:r>
            <a:r>
              <a:rPr lang="pt-BR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648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FASC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244" y="1072282"/>
            <a:ext cx="3741503" cy="3998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159" y="1072282"/>
            <a:ext cx="3385369" cy="3998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eta para a direita 5"/>
          <p:cNvSpPr/>
          <p:nvPr/>
        </p:nvSpPr>
        <p:spPr>
          <a:xfrm>
            <a:off x="588766" y="1540854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sp>
        <p:nvSpPr>
          <p:cNvPr id="7" name="Seta para a direita 6"/>
          <p:cNvSpPr/>
          <p:nvPr/>
        </p:nvSpPr>
        <p:spPr>
          <a:xfrm>
            <a:off x="588766" y="4475924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130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FASC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638" y="1072283"/>
            <a:ext cx="3323816" cy="2102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638" y="3106666"/>
            <a:ext cx="3323816" cy="196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264" y="1072283"/>
            <a:ext cx="3411533" cy="21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199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FASC – CRAS x CREAS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249" y="1117657"/>
            <a:ext cx="7891742" cy="3894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4779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FASC – CRAS x CREAS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317" y="1082801"/>
            <a:ext cx="1933575" cy="399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137" y="1082801"/>
            <a:ext cx="2371725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5899" y="1049463"/>
            <a:ext cx="2381250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494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FASC – CRAS x CREAS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62" y="1716958"/>
            <a:ext cx="8458200" cy="1998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192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FASC – CRAS x CREAS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5870" y="1217007"/>
            <a:ext cx="3099817" cy="3645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948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SMSEG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341997" y="1157269"/>
            <a:ext cx="697970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A Secretaria Municipal de Segurança (SMSEG) é </a:t>
            </a:r>
            <a:r>
              <a:rPr lang="pt-BR" dirty="0" smtClean="0"/>
              <a:t>responsável </a:t>
            </a:r>
            <a:r>
              <a:rPr lang="pt-BR" dirty="0"/>
              <a:t>pelo planejamento e definições de políticas públicas de segurança municipal, executando atividades de prevenção e </a:t>
            </a:r>
            <a:r>
              <a:rPr lang="pt-BR" dirty="0" smtClean="0"/>
              <a:t>proteção, e ganhou </a:t>
            </a:r>
            <a:r>
              <a:rPr lang="pt-BR" dirty="0"/>
              <a:t>status de uniformidade no início do ano de </a:t>
            </a:r>
            <a:r>
              <a:rPr lang="pt-BR" dirty="0" smtClean="0"/>
              <a:t>2013, </a:t>
            </a:r>
            <a:r>
              <a:rPr lang="pt-BR" dirty="0"/>
              <a:t>com a divisão do segmento de segurança e direitos humanos no Executivo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Conforme o texto aprovado pelo plenário da Câmara Municipal que alterou a lei 9.056/2002 de Secretaria Municipal de Direitos Humanos e Segurança Urbana para a nova nº 11.399/2012 que instituiu a Secretaria Municipal de Segurança, caberá à SMSEG, a definição, a articulação e a operação de políticas de segurança pública no âmbito do município de Porto Alegre, respeitando as competências de órgãos públicos que atuam no segmento público nas esferas estadual e federal.</a:t>
            </a:r>
            <a:endParaRPr lang="pt-BR" dirty="0" smtClean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7" y="3741030"/>
            <a:ext cx="1571625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eta para a direita 4"/>
          <p:cNvSpPr/>
          <p:nvPr/>
        </p:nvSpPr>
        <p:spPr>
          <a:xfrm>
            <a:off x="3473712" y="4171894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11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SMSEG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635" y="1130908"/>
            <a:ext cx="6724642" cy="854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635" y="1938901"/>
            <a:ext cx="6724642" cy="3091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eta para a direita 6"/>
          <p:cNvSpPr/>
          <p:nvPr/>
        </p:nvSpPr>
        <p:spPr>
          <a:xfrm>
            <a:off x="4187779" y="4224521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58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SMSEG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635" y="1065124"/>
            <a:ext cx="6724642" cy="854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635" y="1919238"/>
            <a:ext cx="6724642" cy="2329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635" y="3083943"/>
            <a:ext cx="6724642" cy="111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636" y="4135019"/>
            <a:ext cx="6724642" cy="9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376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PMPA: Eixo Serviços Públicos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Seta para a direita 20"/>
          <p:cNvSpPr/>
          <p:nvPr/>
        </p:nvSpPr>
        <p:spPr>
          <a:xfrm rot="5400000">
            <a:off x="2339365" y="776236"/>
            <a:ext cx="351396" cy="29497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064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SMOI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 flipH="1">
            <a:off x="2137985" y="2254335"/>
            <a:ext cx="1" cy="37497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2908755" y="2254335"/>
            <a:ext cx="1" cy="37497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2137986" y="2254335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2137985" y="2629305"/>
            <a:ext cx="770770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eta para a direita 11"/>
          <p:cNvSpPr/>
          <p:nvPr/>
        </p:nvSpPr>
        <p:spPr>
          <a:xfrm>
            <a:off x="1802486" y="2322293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38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SMOI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341997" y="1157269"/>
            <a:ext cx="697970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A </a:t>
            </a:r>
            <a:r>
              <a:rPr lang="pt-BR" dirty="0" smtClean="0"/>
              <a:t>SMOI é </a:t>
            </a:r>
            <a:r>
              <a:rPr lang="pt-BR" dirty="0"/>
              <a:t>responsável pela execução, conservação e fiscalização de obras públicas municipais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A Secretaria Municipal de Obras e Infraestrutura (</a:t>
            </a:r>
            <a:r>
              <a:rPr lang="pt-BR" dirty="0" err="1"/>
              <a:t>Smoi</a:t>
            </a:r>
            <a:r>
              <a:rPr lang="pt-BR" dirty="0"/>
              <a:t>) é responsável por formular, planejar, coordenar, articular e controlar as políticas voltadas para as atividades relativas à execução, conservação e fiscalização de obras públicas municipais, sendo eles de construção, reforma e manutenção, nos termos propostos pelos órgãos da Administração Direta, e por cooperação técnica com os órgãos e as entidades da Administração Indireta. É responsável ainda pela formulação, coordenação, articulação e execução de projetos e obras de implantação, estruturação e revitalização de vias urbanas.</a:t>
            </a:r>
          </a:p>
        </p:txBody>
      </p:sp>
    </p:spTree>
    <p:extLst>
      <p:ext uri="{BB962C8B-B14F-4D97-AF65-F5344CB8AC3E}">
        <p14:creationId xmlns:p14="http://schemas.microsoft.com/office/powerpoint/2010/main" val="327361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SMOI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267" y="1090064"/>
            <a:ext cx="2833164" cy="2643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670" y="3836812"/>
            <a:ext cx="5908359" cy="964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530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SMMU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 flipH="1">
            <a:off x="2137986" y="2702282"/>
            <a:ext cx="1" cy="263836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2989888" y="2702282"/>
            <a:ext cx="0" cy="264699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2137986" y="2702282"/>
            <a:ext cx="851902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2137985" y="2966981"/>
            <a:ext cx="851903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eta para a direita 11"/>
          <p:cNvSpPr/>
          <p:nvPr/>
        </p:nvSpPr>
        <p:spPr>
          <a:xfrm>
            <a:off x="1802486" y="2732473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54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SMMU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341997" y="1157269"/>
            <a:ext cx="697970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A SMMU coordena as políticas voltadas ao Sistema Municipal de Transporte Público e de </a:t>
            </a:r>
            <a:r>
              <a:rPr lang="pt-BR" dirty="0" smtClean="0"/>
              <a:t>Circulação.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A </a:t>
            </a:r>
            <a:r>
              <a:rPr lang="pt-BR" dirty="0"/>
              <a:t>secretaria está encarregada de formular, planejar, coordenar, articular e controlar as políticas voltadas para as atividades relativas ao Sistema Municipal de Transporte Público e de Circulação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Em suas atividades fins está também: realizar projetos, estudos e iniciativas que colaborem para o desenvolvimento da logística e dos meios de infraestrutura e transporte, propiciando aos usuários os meios de locomoção social mais adequados; proporcionar a modicidade tarifária aos usuários do Sistema Municipal de Transporte Público e de Circulação; supervisionar as demandas relativas ao controle e à operação da mobilidade da Empresa Pública de Transporte e Circulação (EPTC); supervisionar as demandas relativas ao serviço público prestado pela Companhia Carris Porto Alegrense (Carris).</a:t>
            </a:r>
          </a:p>
        </p:txBody>
      </p:sp>
    </p:spTree>
    <p:extLst>
      <p:ext uri="{BB962C8B-B14F-4D97-AF65-F5344CB8AC3E}">
        <p14:creationId xmlns:p14="http://schemas.microsoft.com/office/powerpoint/2010/main" val="3029426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SMMU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411" y="1085213"/>
            <a:ext cx="6693813" cy="829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411" y="1914319"/>
            <a:ext cx="3349998" cy="1332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115" y="2792616"/>
            <a:ext cx="4936109" cy="2291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568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0" y="2"/>
            <a:ext cx="9144000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PMPA: Eixo Desenvolvimento Econômico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Seta para a direita 20"/>
          <p:cNvSpPr/>
          <p:nvPr/>
        </p:nvSpPr>
        <p:spPr>
          <a:xfrm rot="5400000">
            <a:off x="3312971" y="776236"/>
            <a:ext cx="351396" cy="29497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89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SMDET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3077054" y="1827349"/>
            <a:ext cx="0" cy="494081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3928954" y="1827349"/>
            <a:ext cx="1" cy="494944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3077052" y="1827349"/>
            <a:ext cx="851902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3077052" y="2322293"/>
            <a:ext cx="851903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eta para a direita 11"/>
          <p:cNvSpPr/>
          <p:nvPr/>
        </p:nvSpPr>
        <p:spPr>
          <a:xfrm>
            <a:off x="2794182" y="1957566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42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SMDET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960448" y="1143580"/>
            <a:ext cx="726257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A SMDET tem a missão de administrar as demandas relativas à indústria, comércio, produção, turismo, inovação e licenciamentos da cidade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Cabe à secretaria: planejar, formular, implementar, fomentar, coordenar, fiscalizar, articular, controlar e acompanhar as políticas públicas para o desenvolvimento econômico e turismo. </a:t>
            </a:r>
            <a:endParaRPr lang="pt-BR" dirty="0" smtClean="0"/>
          </a:p>
          <a:p>
            <a:pPr algn="just"/>
            <a:endParaRPr lang="pt-BR" dirty="0"/>
          </a:p>
          <a:p>
            <a:pPr algn="just"/>
            <a:r>
              <a:rPr lang="pt-BR" dirty="0"/>
              <a:t>Compete também a execução, promoção, apoio ou patrocínio a projetos ou eventos de interesse econômico, social, turístico, cultural, religioso e outros similares. Bem como a promoção do município estadual, nacional e internacional. Elaborar estudos e pesquisas que norteiam os temas citados, bem como a conjuntura econômica da cidade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Desenvolver e executar as políticas públicas para captação de investimentos, fomento do empreendedorismo e ampliação da competitividade local. Promover a defesa e representação dos consumidores. Fazer o licenciamento das atividades econômicas; elaborar as políticas para o desenvolvimento territorial rural; atuar em conjunto com a </a:t>
            </a:r>
            <a:r>
              <a:rPr lang="pt-BR" dirty="0">
                <a:hlinkClick r:id="rId4"/>
              </a:rPr>
              <a:t>Secretaria Municipal da Fazenda (SMF)</a:t>
            </a:r>
            <a:r>
              <a:rPr lang="pt-BR" dirty="0"/>
              <a:t> no desenvolvimento da política tributária do Município de Porto Alegre concernente à atividade econômica</a:t>
            </a:r>
            <a:r>
              <a:rPr lang="pt-BR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5950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SMDET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358" y="1084959"/>
            <a:ext cx="6275811" cy="74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358" y="1825240"/>
            <a:ext cx="6275811" cy="3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1536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SMDET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358" y="1084959"/>
            <a:ext cx="6275811" cy="74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358" y="1825239"/>
            <a:ext cx="6275811" cy="2013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358" y="3838990"/>
            <a:ext cx="6275811" cy="961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eta para a direita 6"/>
          <p:cNvSpPr/>
          <p:nvPr/>
        </p:nvSpPr>
        <p:spPr>
          <a:xfrm>
            <a:off x="4410827" y="2003615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sp>
        <p:nvSpPr>
          <p:cNvPr id="8" name="Seta para a direita 7"/>
          <p:cNvSpPr/>
          <p:nvPr/>
        </p:nvSpPr>
        <p:spPr>
          <a:xfrm>
            <a:off x="1177535" y="4114630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sp>
        <p:nvSpPr>
          <p:cNvPr id="9" name="Seta para a direita 8"/>
          <p:cNvSpPr/>
          <p:nvPr/>
        </p:nvSpPr>
        <p:spPr>
          <a:xfrm>
            <a:off x="4410827" y="4116817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731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SMDET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358" y="1084958"/>
            <a:ext cx="5920577" cy="698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356" y="1783335"/>
            <a:ext cx="5920579" cy="317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eta para a direita 6"/>
          <p:cNvSpPr/>
          <p:nvPr/>
        </p:nvSpPr>
        <p:spPr>
          <a:xfrm>
            <a:off x="4233209" y="3387914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81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SMDET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724" y="1242857"/>
            <a:ext cx="7532011" cy="3440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499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3131325" y="2379936"/>
            <a:ext cx="0" cy="494081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3983225" y="2379936"/>
            <a:ext cx="1" cy="494944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3131323" y="2379936"/>
            <a:ext cx="851902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3131323" y="2874880"/>
            <a:ext cx="851903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eta para a direita 11"/>
          <p:cNvSpPr/>
          <p:nvPr/>
        </p:nvSpPr>
        <p:spPr>
          <a:xfrm>
            <a:off x="2848453" y="2510153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82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960448" y="1143580"/>
            <a:ext cx="726257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A SMAMUS está encarregada de promover o planejamento urbano, a elaboração e a atualização do Plano Diretor de Desenvolvimento Urbano Ambiental (PDDUA), bem como a fiscalização da correta aplicação da legislação urbano-ambiental. Responsável por promover equilíbrio entre o uso racional dos recursos ambientais e a geração de renda, visando à qualidade de todas as formas de vida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Atua na promoção e no desenvolvimento urbano, controle e o uso do solo, envolvendo a viabilidade e o impacto de obras e empreendimentos, a aplicação dos instrumentos de regulação do uso do solo e o licenciamento e a manutenção e a vistoria dos projetos de edificação;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Responsável </a:t>
            </a:r>
            <a:r>
              <a:rPr lang="pt-BR" dirty="0"/>
              <a:t>pelos processos de licenciamento ambiental, urbano e de regularização fundiária de forma integrada e conceber o licenciamento urbanístico e ambiental;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/>
              <a:t>Realizar o planejamento, a implantação e a gestão de áreas verdes, parques, praças e verdes complementares.</a:t>
            </a:r>
          </a:p>
        </p:txBody>
      </p:sp>
    </p:spTree>
    <p:extLst>
      <p:ext uri="{BB962C8B-B14F-4D97-AF65-F5344CB8AC3E}">
        <p14:creationId xmlns:p14="http://schemas.microsoft.com/office/powerpoint/2010/main" val="29668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833496"/>
            <a:ext cx="6150822" cy="2231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090407"/>
            <a:ext cx="6150822" cy="74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eta para a direita 6"/>
          <p:cNvSpPr/>
          <p:nvPr/>
        </p:nvSpPr>
        <p:spPr>
          <a:xfrm>
            <a:off x="4407540" y="3305854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4064567"/>
            <a:ext cx="6150822" cy="888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646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953" y="1085849"/>
            <a:ext cx="6803594" cy="4001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187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090407"/>
            <a:ext cx="6150822" cy="74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833496"/>
            <a:ext cx="6150822" cy="329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eta para a direita 6"/>
          <p:cNvSpPr/>
          <p:nvPr/>
        </p:nvSpPr>
        <p:spPr>
          <a:xfrm>
            <a:off x="1190693" y="4417894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1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090407"/>
            <a:ext cx="6150822" cy="74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92" y="1855154"/>
            <a:ext cx="5160768" cy="3257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553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090407"/>
            <a:ext cx="6150822" cy="74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833496"/>
            <a:ext cx="6150822" cy="93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2772894"/>
            <a:ext cx="6150822" cy="2005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6976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090407"/>
            <a:ext cx="6150822" cy="74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833496"/>
            <a:ext cx="6150822" cy="3125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683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090407"/>
            <a:ext cx="6150822" cy="74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833496"/>
            <a:ext cx="6150822" cy="3131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1577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090407"/>
            <a:ext cx="6150822" cy="74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6" y="1833496"/>
            <a:ext cx="6150822" cy="196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6" y="3801759"/>
            <a:ext cx="6150822" cy="890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69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090407"/>
            <a:ext cx="6150822" cy="74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833495"/>
            <a:ext cx="6150822" cy="321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653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090407"/>
            <a:ext cx="6150822" cy="74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6" y="1833497"/>
            <a:ext cx="6150822" cy="856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4" y="2689799"/>
            <a:ext cx="6146697" cy="1862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382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090407"/>
            <a:ext cx="6150822" cy="74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833496"/>
            <a:ext cx="6150822" cy="2671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979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090407"/>
            <a:ext cx="6150822" cy="74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833496"/>
            <a:ext cx="6150822" cy="3288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166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090407"/>
            <a:ext cx="6150822" cy="74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833496"/>
            <a:ext cx="6150822" cy="3288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6095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090407"/>
            <a:ext cx="6150822" cy="74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833496"/>
            <a:ext cx="6150822" cy="1796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6" y="3630052"/>
            <a:ext cx="6150822" cy="12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9851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090407"/>
            <a:ext cx="6150822" cy="74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6" y="1833496"/>
            <a:ext cx="6150822" cy="2969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608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090407"/>
            <a:ext cx="6150822" cy="74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833496"/>
            <a:ext cx="6150822" cy="99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6" y="2828811"/>
            <a:ext cx="6150822" cy="2108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58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090407"/>
            <a:ext cx="6150822" cy="74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833495"/>
            <a:ext cx="6150822" cy="3290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416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090407"/>
            <a:ext cx="6150822" cy="74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6" y="1833496"/>
            <a:ext cx="6150822" cy="2834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528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090407"/>
            <a:ext cx="6150822" cy="74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565" y="1833496"/>
            <a:ext cx="6150822" cy="2009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7743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948" y="1617878"/>
            <a:ext cx="6677094" cy="3338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295948" y="1190694"/>
            <a:ext cx="66770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“Bloco” 1 de códigos da SMAMUS: </a:t>
            </a:r>
            <a:r>
              <a:rPr lang="pt-BR" b="1" dirty="0" smtClean="0"/>
              <a:t>Praças, Parques e Similares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53583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295948" y="1190694"/>
            <a:ext cx="66770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“Bloco” 1 de códigos da SMAMUS: </a:t>
            </a:r>
            <a:r>
              <a:rPr lang="pt-BR" b="1" dirty="0" smtClean="0"/>
              <a:t>Praças, Parques e Similares</a:t>
            </a:r>
            <a:endParaRPr lang="pt-BR" b="1" dirty="0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63" y="1439508"/>
            <a:ext cx="8097209" cy="293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63" y="4351525"/>
            <a:ext cx="8097209" cy="442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3360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295948" y="1190694"/>
            <a:ext cx="66770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“Bloco” 2 de códigos da SMAMUS: </a:t>
            </a:r>
            <a:r>
              <a:rPr lang="pt-BR" b="1" dirty="0" smtClean="0"/>
              <a:t>Fiscalização de Animais &amp; Fauna Nativa</a:t>
            </a:r>
            <a:endParaRPr lang="pt-BR" b="1" dirty="0"/>
          </a:p>
        </p:txBody>
      </p:sp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135" y="1498471"/>
            <a:ext cx="6179393" cy="3566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5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295948" y="1190694"/>
            <a:ext cx="66770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“Bloco” 2 de códigos da SMAMUS: </a:t>
            </a:r>
            <a:r>
              <a:rPr lang="pt-BR" b="1" dirty="0" smtClean="0"/>
              <a:t>Fiscalização de Animais &amp; Fauna Nativa</a:t>
            </a:r>
            <a:endParaRPr lang="pt-BR" b="1" dirty="0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188" y="1526803"/>
            <a:ext cx="6742814" cy="3466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318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295948" y="1190694"/>
            <a:ext cx="66770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“Bloco” 3 de códigos da SMAMUS: </a:t>
            </a:r>
            <a:r>
              <a:rPr lang="pt-BR" b="1" dirty="0" smtClean="0"/>
              <a:t>Fiscalizações Ambientais e Arquitetônicas</a:t>
            </a:r>
            <a:endParaRPr lang="pt-BR" b="1" dirty="0"/>
          </a:p>
        </p:txBody>
      </p:sp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1498471"/>
            <a:ext cx="8745220" cy="3178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137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SMAMUS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295948" y="1190694"/>
            <a:ext cx="66770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“Bloco” 3 de códigos da SMAMUS: </a:t>
            </a:r>
            <a:r>
              <a:rPr lang="pt-BR" b="1" dirty="0" smtClean="0"/>
              <a:t>Fiscalizações Ambientais e Arquitetônicas</a:t>
            </a:r>
            <a:endParaRPr lang="pt-BR" b="1" dirty="0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39" y="1507357"/>
            <a:ext cx="8519328" cy="2262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40" y="3769433"/>
            <a:ext cx="8519328" cy="1064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715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SMCEC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3131323" y="2903996"/>
            <a:ext cx="0" cy="315711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3983223" y="2903996"/>
            <a:ext cx="0" cy="304656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3131321" y="2903996"/>
            <a:ext cx="851902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3131323" y="3219707"/>
            <a:ext cx="851903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eta para a direita 11"/>
          <p:cNvSpPr/>
          <p:nvPr/>
        </p:nvSpPr>
        <p:spPr>
          <a:xfrm>
            <a:off x="2848451" y="2975007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98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SMCEC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960448" y="1143580"/>
            <a:ext cx="7262573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A SMCEC é responsável pela implementação da política cultural em suas diversas áreas, como música, teatro e artes </a:t>
            </a:r>
            <a:r>
              <a:rPr lang="pt-BR" dirty="0" smtClean="0"/>
              <a:t>visuais. Responsável </a:t>
            </a:r>
            <a:r>
              <a:rPr lang="pt-BR" dirty="0"/>
              <a:t>pela implementação da política cultural em áreas como música, teatro, dança, artes visuais, literatura e memória cultural, a SMCEC é o maior agente cultural da cidade de Porto Alegre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Além da promoção de eventos culturais próprios, da organização de prêmios e de concursos, e da realização de projetos sazonais em espaços públicos da cidade, a secretaria é, ainda, parceira em eventos promovidos por outras entidades, como a Feira do Livro, a Bienal do Mercosul e o Porto Verão Alegre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A SMCEC é, além disso, realizadora de várias iniciativas que contam com o apoio de patrocinadores externos, como a Semana de Porto Alegre, o Acampamento Farroupilha e o Porto Alegre Em Cena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A Secretaria conta, também, com uma Coordenação de Descentralização da Cultura, cuja responsabilidade é implementar políticas públicas que respeitem e integrem as manifestações culturais características e originais de cada região da cidade</a:t>
            </a:r>
            <a:r>
              <a:rPr lang="pt-BR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2672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SMCEC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81" y="1078229"/>
            <a:ext cx="6744474" cy="828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80" y="1907025"/>
            <a:ext cx="6740089" cy="274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5245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SMCEC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81" y="1078229"/>
            <a:ext cx="6744474" cy="828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81" y="1907025"/>
            <a:ext cx="6744474" cy="208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81" y="3878559"/>
            <a:ext cx="6744474" cy="1128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737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SMCEC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81" y="1078229"/>
            <a:ext cx="6744474" cy="828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81" y="1857415"/>
            <a:ext cx="6744474" cy="3286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918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SMCEC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81" y="1078229"/>
            <a:ext cx="6744474" cy="828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943" y="1907026"/>
            <a:ext cx="6085550" cy="1182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943" y="3083541"/>
            <a:ext cx="6085550" cy="2006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037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SMCEC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81" y="1078229"/>
            <a:ext cx="6744474" cy="828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81" y="1907025"/>
            <a:ext cx="6744474" cy="3098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116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SMCEC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81" y="1078229"/>
            <a:ext cx="6744474" cy="828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118" y="1907025"/>
            <a:ext cx="6005200" cy="3201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7746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SMCEC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81" y="1078229"/>
            <a:ext cx="6744474" cy="828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81" y="1907025"/>
            <a:ext cx="6744474" cy="188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81" y="3793761"/>
            <a:ext cx="6744474" cy="11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889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SMCEC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81" y="1078229"/>
            <a:ext cx="6744474" cy="828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0990" y="1907024"/>
            <a:ext cx="4171456" cy="1236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68" y="3845290"/>
            <a:ext cx="80391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7769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0" y="2"/>
            <a:ext cx="9144000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PMPA: Eixo Desenvolvimento Social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Seta para a direita 20"/>
          <p:cNvSpPr/>
          <p:nvPr/>
        </p:nvSpPr>
        <p:spPr>
          <a:xfrm rot="5400000">
            <a:off x="4293155" y="776236"/>
            <a:ext cx="351396" cy="29497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78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SMED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4072037" y="2410615"/>
            <a:ext cx="0" cy="315711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4923937" y="2410615"/>
            <a:ext cx="0" cy="304656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4072035" y="2410615"/>
            <a:ext cx="851902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4072037" y="2726326"/>
            <a:ext cx="851903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eta para a direita 11"/>
          <p:cNvSpPr/>
          <p:nvPr/>
        </p:nvSpPr>
        <p:spPr>
          <a:xfrm>
            <a:off x="3789165" y="2481626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57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SMED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960448" y="1143580"/>
            <a:ext cx="726257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A SMED tem como principal atribuição elaborar, implantar e coordenar a política educacional do município de Porto Alegre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r>
              <a:rPr lang="pt-BR" dirty="0"/>
              <a:t>A Secretaria Municipal da Educação é uma das mais antigas da prefeitura de Porto Alegre: foi criada em 1955. À SMED cabe elaborar e implantar a política educacional municipal, assim como regular e coordenar a prestação de serviços no ecossistema do ensino infantil e fundamental</a:t>
            </a:r>
            <a:r>
              <a:rPr lang="pt-BR" dirty="0" smtClean="0"/>
              <a:t>.</a:t>
            </a:r>
          </a:p>
          <a:p>
            <a:endParaRPr lang="pt-BR" dirty="0"/>
          </a:p>
          <a:p>
            <a:r>
              <a:rPr lang="pt-BR" dirty="0"/>
              <a:t>Mais de 60 mil alunos são atendidos nas redes cuja gestão está diretamente a cargo da SMED – a Rede Municipal de Ensino (RME). A qualidade da educação oferecida a crianças, jovens e adultos é a prioridade do trabalho da Secretaria.</a:t>
            </a:r>
          </a:p>
          <a:p>
            <a:endParaRPr lang="pt-BR" dirty="0" smtClean="0"/>
          </a:p>
          <a:p>
            <a:r>
              <a:rPr lang="pt-BR" dirty="0" smtClean="0"/>
              <a:t>Sua </a:t>
            </a:r>
            <a:r>
              <a:rPr lang="pt-BR" dirty="0"/>
              <a:t>competência legal abrange a Educação Infantil e o Ensino Fundamental.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6029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SMED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634" y="1072125"/>
            <a:ext cx="6824623" cy="837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633" y="1909914"/>
            <a:ext cx="6828075" cy="2944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057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SMED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634" y="1072125"/>
            <a:ext cx="6824623" cy="837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634" y="1909915"/>
            <a:ext cx="6275811" cy="2017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633" y="3927548"/>
            <a:ext cx="6275812" cy="1051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667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SMED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634" y="1072125"/>
            <a:ext cx="6824623" cy="837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634" y="1909915"/>
            <a:ext cx="6824623" cy="175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95" y="3934442"/>
            <a:ext cx="826770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6007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SMDS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4055584" y="2739740"/>
            <a:ext cx="2" cy="394652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4907486" y="2739740"/>
            <a:ext cx="0" cy="383597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4055584" y="2739740"/>
            <a:ext cx="851902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4055586" y="3134392"/>
            <a:ext cx="851903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eta para a direita 11"/>
          <p:cNvSpPr/>
          <p:nvPr/>
        </p:nvSpPr>
        <p:spPr>
          <a:xfrm>
            <a:off x="3772714" y="2816441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20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SMDS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960448" y="1143580"/>
            <a:ext cx="7262573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A SMDS dedica-se a garantir ao cidadão porto-alegrense em risco ou vulnerabilidade social o acesso aos Direitos Sociais Básicos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Órgão encarregado da definição, articulação e execução das políticas relativas à: proteção integral, proteção à vulnerabilidade pessoal e comunitária, enfrentamento à pobreza, inclusão social e acessibilidade a quem mais precisa, acesso ao mundo do trabalho, emprego e renda e defesa dos direitos humanos. Realizando ações de Proteção e de Fomento ao Desenvolvimento Social sustentável, com autonomia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r>
              <a:rPr lang="pt-BR" dirty="0"/>
              <a:t>Coordena e desenvolve ainda políticas de respeito e valorização das diferenças e da diversidade, proteção da mulher, promoção da igualdade racial, da diversidade sexual, dos idosos, dos imigrantes, migrantes e refugiados, dos indígenas, bem como politicas de interesses difusos voltados ao desenvolvimento social das pessoas na cidade.</a:t>
            </a:r>
          </a:p>
          <a:p>
            <a:endParaRPr lang="pt-BR" dirty="0" smtClean="0"/>
          </a:p>
          <a:p>
            <a:r>
              <a:rPr lang="pt-BR" dirty="0" smtClean="0"/>
              <a:t>É </a:t>
            </a:r>
            <a:r>
              <a:rPr lang="pt-BR" dirty="0"/>
              <a:t>também de responsabilidade da Secretaria os serviços prestados pela Fundação de Assistência Social e Cidadania (FASC), dos Conselhos Municipais de Direitos, Fundos de Financiamento e Centro de Apoio aos Conselhos </a:t>
            </a:r>
            <a:r>
              <a:rPr lang="pt-BR" dirty="0" smtClean="0"/>
              <a:t>Tutelares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9897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SMDS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035" y="1132873"/>
            <a:ext cx="6383820" cy="76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034" y="1902277"/>
            <a:ext cx="6383821" cy="3171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6679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SMDS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035" y="1132873"/>
            <a:ext cx="6383820" cy="76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035" y="1902278"/>
            <a:ext cx="6383820" cy="1781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eta para a direita 5"/>
          <p:cNvSpPr/>
          <p:nvPr/>
        </p:nvSpPr>
        <p:spPr>
          <a:xfrm>
            <a:off x="964263" y="3184832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036" y="3683945"/>
            <a:ext cx="6383820" cy="926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8275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SMDS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035" y="1132873"/>
            <a:ext cx="6383820" cy="769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eta para a direita 5"/>
          <p:cNvSpPr/>
          <p:nvPr/>
        </p:nvSpPr>
        <p:spPr>
          <a:xfrm>
            <a:off x="964263" y="3184832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035" y="1902277"/>
            <a:ext cx="6367944" cy="2689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987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SMDS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" y="1136422"/>
            <a:ext cx="882967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2408523"/>
            <a:ext cx="8915400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1416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SMELJ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4055582" y="3317376"/>
            <a:ext cx="2" cy="394652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4907484" y="3317376"/>
            <a:ext cx="0" cy="383597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4055582" y="3317376"/>
            <a:ext cx="851902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4055584" y="3712028"/>
            <a:ext cx="851903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eta para a direita 11"/>
          <p:cNvSpPr/>
          <p:nvPr/>
        </p:nvSpPr>
        <p:spPr>
          <a:xfrm>
            <a:off x="3772712" y="3394077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64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SMELJ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960448" y="1143580"/>
            <a:ext cx="726257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A SMELJ é responsável pela coordenação e execução da política municipal de esporte, objetivando a difusão das atividades físicas e desportivas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r>
              <a:rPr lang="pt-BR" dirty="0"/>
              <a:t>A SMELJ promove, incentiva e fomenta o esporte, a recreação e o lazer em todas as categorias e modalidades, com projetos próprios e em parceria com entidades afins, visando à inclusão social</a:t>
            </a:r>
            <a:r>
              <a:rPr lang="pt-BR" dirty="0" smtClean="0"/>
              <a:t>.</a:t>
            </a:r>
          </a:p>
          <a:p>
            <a:endParaRPr lang="pt-BR" dirty="0"/>
          </a:p>
          <a:p>
            <a:r>
              <a:rPr lang="pt-BR" dirty="0"/>
              <a:t>A finalidade da SMELJ é garantir à população o acesso universal ao esporte e ao lazer; e promover, elaborar, discutir, executar e propor políticas públicas que permitam e garantam a integração e a participação do jovem no processo social, econômico e político do município de Porto Alegre.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00042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SMELJ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837" y="1094755"/>
            <a:ext cx="5797569" cy="711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837" y="1806465"/>
            <a:ext cx="5797569" cy="3310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737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SMELJ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837" y="1094755"/>
            <a:ext cx="5797569" cy="711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837" y="1806465"/>
            <a:ext cx="5797569" cy="3310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eta para a direita 4"/>
          <p:cNvSpPr/>
          <p:nvPr/>
        </p:nvSpPr>
        <p:spPr>
          <a:xfrm>
            <a:off x="4334185" y="4551878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966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SMELJ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837" y="1094755"/>
            <a:ext cx="5797569" cy="711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837" y="1806464"/>
            <a:ext cx="5797569" cy="928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eta para a direita 6"/>
          <p:cNvSpPr/>
          <p:nvPr/>
        </p:nvSpPr>
        <p:spPr>
          <a:xfrm>
            <a:off x="4334185" y="1979717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" y="3246004"/>
            <a:ext cx="79343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507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SMELJ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 descr="Tire suas dúvidas sobre os agendamentos de quadras esportivas no trecho 3  da orla do Guaíba | GZ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8494" y="43554"/>
            <a:ext cx="3303857" cy="505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plicativo 156+POA | Prefeitura de Porto Alegr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70" y="1353976"/>
            <a:ext cx="5094626" cy="3398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380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SMHARF &amp; DEMHAB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4055580" y="3740221"/>
            <a:ext cx="2" cy="638054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4907482" y="3740221"/>
            <a:ext cx="3" cy="638054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4055580" y="3740221"/>
            <a:ext cx="851902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4055582" y="4378275"/>
            <a:ext cx="851903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eta para a direita 11"/>
          <p:cNvSpPr/>
          <p:nvPr/>
        </p:nvSpPr>
        <p:spPr>
          <a:xfrm>
            <a:off x="3772710" y="3942425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20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SMHARF &amp; DEMHAB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960448" y="1143580"/>
            <a:ext cx="7262573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A SMHARF atua nas políticas de habitação do município: </a:t>
            </a:r>
            <a:r>
              <a:rPr lang="pt-BR" dirty="0" smtClean="0"/>
              <a:t>cabe </a:t>
            </a:r>
            <a:r>
              <a:rPr lang="pt-BR" dirty="0"/>
              <a:t>à secretaria a formulação, planejamento, coordenação e articulação das políticas de habitação de interesse social e de desenvolvimento urbano, com o objetivo de promover a universalização do acesso à </a:t>
            </a:r>
            <a:r>
              <a:rPr lang="pt-BR" dirty="0" smtClean="0"/>
              <a:t>moradia. E</a:t>
            </a:r>
            <a:r>
              <a:rPr lang="pt-BR" dirty="0"/>
              <a:t>, ainda completam suas atividades: executar, em parceria com o Departamento Municipal de Habitação </a:t>
            </a:r>
            <a:r>
              <a:rPr lang="pt-BR" dirty="0" smtClean="0"/>
              <a:t>(</a:t>
            </a:r>
            <a:r>
              <a:rPr lang="pt-BR" dirty="0"/>
              <a:t>DEMHAB</a:t>
            </a:r>
            <a:r>
              <a:rPr lang="pt-BR" dirty="0" smtClean="0"/>
              <a:t>), </a:t>
            </a:r>
            <a:r>
              <a:rPr lang="pt-BR" dirty="0"/>
              <a:t>as políticas de habitação e regularização fundiária; promover a regularização fundiária na forma da legislação em </a:t>
            </a:r>
            <a:r>
              <a:rPr lang="pt-BR" dirty="0" smtClean="0"/>
              <a:t>vigor. Coordenar </a:t>
            </a:r>
            <a:r>
              <a:rPr lang="pt-BR" dirty="0"/>
              <a:t>a política de remoção e o reassentamento de pessoas localizadas em áreas de risco, a partir da coordenação de projetos habitacionais e de política de Bônus-Moradia; planejar e coordenar a política de melhorias urbanísticas em áreas de ocupação irregular; estabelecer critério de prioridade de demanda da política habitacional no âmbito do Município de Porto Alegre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O Departamento Municipal de Habitação (DEMHAB), é a autarquia responsável por desenvolver a gestão da política habitacional de interesse social do Município, em conformidade com as Leis Vigentes. O DEMHAB desenvolve três eixos de atuação: regularização urbanística e fundiária, reassentamento e produção </a:t>
            </a:r>
            <a:r>
              <a:rPr lang="pt-BR" dirty="0" smtClean="0"/>
              <a:t>habitacional, </a:t>
            </a:r>
            <a:r>
              <a:rPr lang="pt-BR" dirty="0"/>
              <a:t>e cooperativismo habitacional e de trabalho.</a:t>
            </a:r>
          </a:p>
        </p:txBody>
      </p:sp>
    </p:spTree>
    <p:extLst>
      <p:ext uri="{BB962C8B-B14F-4D97-AF65-F5344CB8AC3E}">
        <p14:creationId xmlns:p14="http://schemas.microsoft.com/office/powerpoint/2010/main" val="160373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SMHARF &amp; DEMHAB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7" y="1078860"/>
            <a:ext cx="3566372" cy="4006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871" y="1078860"/>
            <a:ext cx="3751753" cy="3131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217" y="4308810"/>
            <a:ext cx="5139346" cy="386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646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0" y="2"/>
            <a:ext cx="9144000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PMPA: Gabinetes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Seta para a direita 20"/>
          <p:cNvSpPr/>
          <p:nvPr/>
        </p:nvSpPr>
        <p:spPr>
          <a:xfrm rot="5400000">
            <a:off x="6877444" y="1975539"/>
            <a:ext cx="351396" cy="29497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47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GP &amp; GCS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 flipH="1">
            <a:off x="6621163" y="2427912"/>
            <a:ext cx="6028" cy="355182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7473065" y="2427912"/>
            <a:ext cx="0" cy="355182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6621163" y="2427912"/>
            <a:ext cx="851902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6627190" y="2783094"/>
            <a:ext cx="851903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eta para a direita 11"/>
          <p:cNvSpPr/>
          <p:nvPr/>
        </p:nvSpPr>
        <p:spPr>
          <a:xfrm>
            <a:off x="6338293" y="2498548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cxnSp>
        <p:nvCxnSpPr>
          <p:cNvPr id="14" name="Conector reto 13"/>
          <p:cNvCxnSpPr/>
          <p:nvPr/>
        </p:nvCxnSpPr>
        <p:spPr>
          <a:xfrm flipH="1">
            <a:off x="6632127" y="3008678"/>
            <a:ext cx="6028" cy="355182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to 14"/>
          <p:cNvCxnSpPr/>
          <p:nvPr/>
        </p:nvCxnSpPr>
        <p:spPr>
          <a:xfrm>
            <a:off x="7484029" y="3008678"/>
            <a:ext cx="0" cy="355182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/>
          <p:cNvCxnSpPr/>
          <p:nvPr/>
        </p:nvCxnSpPr>
        <p:spPr>
          <a:xfrm flipH="1">
            <a:off x="6632127" y="3008678"/>
            <a:ext cx="851902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to 16"/>
          <p:cNvCxnSpPr/>
          <p:nvPr/>
        </p:nvCxnSpPr>
        <p:spPr>
          <a:xfrm flipH="1">
            <a:off x="6638154" y="3363860"/>
            <a:ext cx="851903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Seta para a direita 17"/>
          <p:cNvSpPr/>
          <p:nvPr/>
        </p:nvSpPr>
        <p:spPr>
          <a:xfrm>
            <a:off x="6349257" y="3079314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81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GP &amp; GCS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960448" y="1143580"/>
            <a:ext cx="7262573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O Gabinete do Prefeito (GP) exerce uma função de extrema relevância para a cidade e sua população. Serve de elo entre o chefe do Executivo, a comunidade e os demais segmentos da sociedade. É neste setor que são tomadas as decisões que influenciam a vida das pessoas e preparam o Município para o futuro. Cabe ao Gabinete promover a interface entre o prefeito, secretarias, empresas e departamentos municipais, além de associações de classe, entidades públicas e privadas e órgãos das esferas estadual e federal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O Gabinete de Comunicação Social (GCS) tem o objetivo de assessorar o prefeito nos assuntos relativos à política de comunicação e divulgação da Administração Direta e Indireta. Promove a integração e o diálogo da Prefeitura de Porto Alegre com a sociedade, garantindo acesso à informação, transparência e publicidade sobre as ações, os programas e os serviços oferecidos pela administração municipal.</a:t>
            </a:r>
          </a:p>
        </p:txBody>
      </p:sp>
    </p:spTree>
    <p:extLst>
      <p:ext uri="{BB962C8B-B14F-4D97-AF65-F5344CB8AC3E}">
        <p14:creationId xmlns:p14="http://schemas.microsoft.com/office/powerpoint/2010/main" val="378734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GP &amp; GCS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59395" name="Picture 3" descr="C:\Users\thiago.motta\AppData\Local\Microsoft\Windows\Temporary Internet Files\Content.IE5\E8KWOGY4\giphy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1128129"/>
            <a:ext cx="4762500" cy="367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658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GI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6627189" y="2858184"/>
            <a:ext cx="6027" cy="166135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7479091" y="2858184"/>
            <a:ext cx="0" cy="166135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6633217" y="2858184"/>
            <a:ext cx="851902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6633216" y="3024319"/>
            <a:ext cx="851903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eta para a direita 11"/>
          <p:cNvSpPr/>
          <p:nvPr/>
        </p:nvSpPr>
        <p:spPr>
          <a:xfrm>
            <a:off x="6330596" y="2824428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42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GI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960448" y="1143580"/>
            <a:ext cx="7262573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O Gabinete da Inovação, é um órgão subordinado ao Gabinete do Prefeito, e que tem a vocação de articular e executar políticas públicas de fomento à inovação e ao desenvolvimento científico e tecnológico.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Cabe </a:t>
            </a:r>
            <a:r>
              <a:rPr lang="pt-BR" dirty="0"/>
              <a:t>ainda ao Gabinete a promoção e o incentivo à implementação de atividades de alta tecnologia no Município de Porto Alegre, atuando em cooperação com as universidades, entidades públicas e privadas e com organismos internacionais. Atuando no apoio e estimulação órgãos, entidades e projetos que investirem em inovação, pesquisa, tecnologia e desenvolvimento científico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Promover ações e projetos voltados para a implementação da criação de visão de futuro do Município de Porto Alegre e para a implementação de projetos de cidadania digital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Entre as políticas do Gabinete estão o apoio ao empreendedorismo e a competitividade de empresas, bem como o desenvolvimento de projetos nas áreas de tecnologia da informação e governo digital, em conjunto com os demais órgãos da Administração Direta e Indireta.</a:t>
            </a:r>
          </a:p>
        </p:txBody>
      </p:sp>
    </p:spTree>
    <p:extLst>
      <p:ext uri="{BB962C8B-B14F-4D97-AF65-F5344CB8AC3E}">
        <p14:creationId xmlns:p14="http://schemas.microsoft.com/office/powerpoint/2010/main" val="3227074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GI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796" y="1075763"/>
            <a:ext cx="7275949" cy="3983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024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ea typeface="Poppins"/>
                <a:cs typeface="Poppins"/>
                <a:sym typeface="Poppins"/>
              </a:rPr>
              <a:t>GCA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4" y="1068446"/>
            <a:ext cx="3940471" cy="402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998" y="2322293"/>
            <a:ext cx="3620289" cy="130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6646937" y="3293282"/>
            <a:ext cx="6028" cy="284546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7498839" y="3293282"/>
            <a:ext cx="6028" cy="284546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 flipH="1">
            <a:off x="6652965" y="3293282"/>
            <a:ext cx="851902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to 26"/>
          <p:cNvCxnSpPr/>
          <p:nvPr/>
        </p:nvCxnSpPr>
        <p:spPr>
          <a:xfrm flipH="1">
            <a:off x="6652964" y="3577828"/>
            <a:ext cx="851903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eta para a direita 11"/>
          <p:cNvSpPr/>
          <p:nvPr/>
        </p:nvSpPr>
        <p:spPr>
          <a:xfrm>
            <a:off x="6350344" y="3318732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86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GCA</a:t>
            </a:r>
            <a:endParaRPr sz="3000" dirty="0">
              <a:latin typeface="Calibri" panose="020F050202020403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960448" y="1143580"/>
            <a:ext cx="7262573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O Gabinete da Causa Animal (GCA), órgão subordinado ao Gabinete do Prefeito, tem como atribuições articular, implementar e gerenciar políticas públicas para os animais, com gestão sobre</a:t>
            </a:r>
            <a:r>
              <a:rPr lang="pt-BR" dirty="0" smtClean="0"/>
              <a:t>:</a:t>
            </a:r>
          </a:p>
          <a:p>
            <a:endParaRPr lang="pt-BR" dirty="0"/>
          </a:p>
          <a:p>
            <a:r>
              <a:rPr lang="pt-BR" dirty="0"/>
              <a:t>A promoção da saúde, da proteção, da defesa e do bem-estar de animais no município. O fortalecimento e apoio às ações desenvolvidas pelos munícipes e entidades que atuam em benefício da causa animal.</a:t>
            </a:r>
          </a:p>
          <a:p>
            <a:endParaRPr lang="pt-BR" dirty="0" smtClean="0"/>
          </a:p>
          <a:p>
            <a:r>
              <a:rPr lang="pt-BR" dirty="0" smtClean="0"/>
              <a:t>Cabe </a:t>
            </a:r>
            <a:r>
              <a:rPr lang="pt-BR" dirty="0"/>
              <a:t>ainda executar e controlar as políticas de adoção de caninos e felinos, coibir maus-tratos aos animais, além de promover a educação ambiental com ênfase ao respeito à vida animal, à guarda responsável e à adoção consciente.</a:t>
            </a:r>
          </a:p>
        </p:txBody>
      </p:sp>
    </p:spTree>
    <p:extLst>
      <p:ext uri="{BB962C8B-B14F-4D97-AF65-F5344CB8AC3E}">
        <p14:creationId xmlns:p14="http://schemas.microsoft.com/office/powerpoint/2010/main" val="118129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GCA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4930" y="1103049"/>
            <a:ext cx="6114445" cy="706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4930" y="1809193"/>
            <a:ext cx="6114445" cy="3057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eta para a direita 6"/>
          <p:cNvSpPr/>
          <p:nvPr/>
        </p:nvSpPr>
        <p:spPr>
          <a:xfrm>
            <a:off x="1364097" y="3104159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14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GCA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4930" y="1103049"/>
            <a:ext cx="6114445" cy="706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4930" y="1809194"/>
            <a:ext cx="6114445" cy="2507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007" y="4123898"/>
            <a:ext cx="2772289" cy="90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eta para a direita 6"/>
          <p:cNvSpPr/>
          <p:nvPr/>
        </p:nvSpPr>
        <p:spPr>
          <a:xfrm>
            <a:off x="1352058" y="3291532"/>
            <a:ext cx="282872" cy="23364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159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>
            <a:spLocks noGrp="1"/>
          </p:cNvSpPr>
          <p:nvPr>
            <p:ph type="title" idx="4294967295"/>
          </p:nvPr>
        </p:nvSpPr>
        <p:spPr>
          <a:xfrm>
            <a:off x="481013" y="2"/>
            <a:ext cx="8330478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145" tIns="91145" rIns="91145" bIns="91145" anchor="ctr" anchorCtr="0">
            <a:noAutofit/>
          </a:bodyPr>
          <a:lstStyle/>
          <a:p>
            <a:pPr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  <a:sym typeface="Poppins"/>
              </a:rPr>
              <a:t>GCA</a:t>
            </a:r>
            <a:endParaRPr sz="3000" dirty="0">
              <a:latin typeface="Calibri" panose="020F0502020204030204" pitchFamily="34" charset="0"/>
            </a:endParaRPr>
          </a:p>
        </p:txBody>
      </p:sp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691" y="1140094"/>
            <a:ext cx="5523027" cy="3938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020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="" xmlns:a16="http://schemas.microsoft.com/office/drawing/2014/main" id="{C6B49B3F-B1DB-4B1A-96B4-38B3B1B86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546" y="122349"/>
            <a:ext cx="8300300" cy="1057275"/>
          </a:xfrm>
        </p:spPr>
        <p:txBody>
          <a:bodyPr>
            <a:norm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endParaRPr lang="pt-BR" sz="40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="" xmlns:a16="http://schemas.microsoft.com/office/drawing/2014/main" id="{C6B49B3F-B1DB-4B1A-96B4-38B3B1B86EF3}"/>
              </a:ext>
            </a:extLst>
          </p:cNvPr>
          <p:cNvSpPr txBox="1">
            <a:spLocks/>
          </p:cNvSpPr>
          <p:nvPr/>
        </p:nvSpPr>
        <p:spPr>
          <a:xfrm>
            <a:off x="306946" y="274749"/>
            <a:ext cx="8300300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pt-BR" sz="40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Equipe URC-SMTC  </a:t>
            </a:r>
            <a:endParaRPr lang="pt-BR" sz="40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 bwMode="auto">
          <a:xfrm>
            <a:off x="431444" y="1068137"/>
            <a:ext cx="8281114" cy="230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>
              <a:lnSpc>
                <a:spcPct val="94000"/>
              </a:lnSpc>
              <a:spcAft>
                <a:spcPts val="1000"/>
              </a:spcAft>
              <a:buFont typeface="Arial" charset="0"/>
              <a:buChar char="•"/>
            </a:pPr>
            <a:r>
              <a:rPr lang="pt-BR" sz="2000" dirty="0">
                <a:latin typeface="Calibri" panose="020F0502020204030204" pitchFamily="34" charset="0"/>
              </a:rPr>
              <a:t>Adriana Gambino– Diretora-Geral &amp; Fiscal de Contrato do 156</a:t>
            </a:r>
          </a:p>
          <a:p>
            <a:pPr marL="457200" indent="-457200">
              <a:lnSpc>
                <a:spcPct val="94000"/>
              </a:lnSpc>
              <a:spcAft>
                <a:spcPts val="1000"/>
              </a:spcAft>
              <a:buFont typeface="Arial" charset="0"/>
              <a:buChar char="•"/>
            </a:pPr>
            <a:r>
              <a:rPr lang="pt-BR" sz="2000" dirty="0" smtClean="0">
                <a:latin typeface="Calibri" panose="020F0502020204030204" pitchFamily="34" charset="0"/>
              </a:rPr>
              <a:t>Gilvan </a:t>
            </a:r>
            <a:r>
              <a:rPr lang="pt-BR" sz="2000" dirty="0">
                <a:latin typeface="Calibri" panose="020F0502020204030204" pitchFamily="34" charset="0"/>
              </a:rPr>
              <a:t>Marques – Chefe de Unidade</a:t>
            </a:r>
          </a:p>
          <a:p>
            <a:pPr marL="457200" indent="-457200">
              <a:lnSpc>
                <a:spcPct val="94000"/>
              </a:lnSpc>
              <a:spcAft>
                <a:spcPts val="1000"/>
              </a:spcAft>
              <a:buFont typeface="Arial" charset="0"/>
              <a:buChar char="•"/>
            </a:pPr>
            <a:r>
              <a:rPr lang="pt-BR" sz="2000" dirty="0" smtClean="0">
                <a:latin typeface="Calibri" panose="020F0502020204030204" pitchFamily="34" charset="0"/>
              </a:rPr>
              <a:t>Thiago </a:t>
            </a:r>
            <a:r>
              <a:rPr lang="pt-BR" sz="2000" dirty="0">
                <a:latin typeface="Calibri" panose="020F0502020204030204" pitchFamily="34" charset="0"/>
              </a:rPr>
              <a:t>Edmundo Motta </a:t>
            </a:r>
            <a:r>
              <a:rPr lang="pt-BR" sz="2000" dirty="0" smtClean="0">
                <a:latin typeface="Calibri" panose="020F0502020204030204" pitchFamily="34" charset="0"/>
              </a:rPr>
              <a:t>– Sistemas &amp; Fiscal de Serviço do 156</a:t>
            </a:r>
          </a:p>
          <a:p>
            <a:pPr marL="457200" indent="-457200">
              <a:lnSpc>
                <a:spcPct val="94000"/>
              </a:lnSpc>
              <a:spcAft>
                <a:spcPts val="1000"/>
              </a:spcAft>
              <a:buFont typeface="Arial" charset="0"/>
              <a:buChar char="•"/>
            </a:pPr>
            <a:r>
              <a:rPr lang="pt-BR" sz="2000" dirty="0" smtClean="0">
                <a:latin typeface="Calibri" panose="020F0502020204030204" pitchFamily="34" charset="0"/>
              </a:rPr>
              <a:t>Mauro Sérgio Rodrigues – Controle de Qualidade &amp; Carta de Serviços</a:t>
            </a:r>
          </a:p>
          <a:p>
            <a:pPr marL="457200" indent="-457200">
              <a:lnSpc>
                <a:spcPct val="94000"/>
              </a:lnSpc>
              <a:spcAft>
                <a:spcPts val="1000"/>
              </a:spcAft>
              <a:buFont typeface="Arial" charset="0"/>
              <a:buChar char="•"/>
            </a:pPr>
            <a:r>
              <a:rPr lang="pt-BR" sz="2000" dirty="0" smtClean="0">
                <a:latin typeface="Calibri" panose="020F0502020204030204" pitchFamily="34" charset="0"/>
              </a:rPr>
              <a:t>Melissa Mello – Comunicação &amp; Programas Sociais</a:t>
            </a:r>
          </a:p>
          <a:p>
            <a:pPr marL="457200" indent="-457200">
              <a:lnSpc>
                <a:spcPct val="94000"/>
              </a:lnSpc>
              <a:spcAft>
                <a:spcPts val="1000"/>
              </a:spcAft>
              <a:buFont typeface="Arial" charset="0"/>
              <a:buChar char="•"/>
            </a:pPr>
            <a:r>
              <a:rPr lang="pt-BR" sz="2000" dirty="0" smtClean="0">
                <a:latin typeface="Calibri" panose="020F0502020204030204" pitchFamily="34" charset="0"/>
              </a:rPr>
              <a:t>João Victor </a:t>
            </a:r>
            <a:r>
              <a:rPr lang="pt-BR" sz="2000" dirty="0" err="1" smtClean="0">
                <a:latin typeface="Calibri" panose="020F0502020204030204" pitchFamily="34" charset="0"/>
              </a:rPr>
              <a:t>Nichele</a:t>
            </a:r>
            <a:r>
              <a:rPr lang="pt-BR" sz="2000" dirty="0" smtClean="0">
                <a:latin typeface="Calibri" panose="020F0502020204030204" pitchFamily="34" charset="0"/>
              </a:rPr>
              <a:t> – Dados Estatísticos (estagiário)</a:t>
            </a:r>
          </a:p>
          <a:p>
            <a:pPr marL="457200" indent="-457200">
              <a:lnSpc>
                <a:spcPct val="94000"/>
              </a:lnSpc>
              <a:spcAft>
                <a:spcPts val="1000"/>
              </a:spcAft>
              <a:buFont typeface="Arial" charset="0"/>
              <a:buChar char="•"/>
            </a:pPr>
            <a:endParaRPr lang="pt-BR" sz="2000" dirty="0" smtClean="0">
              <a:latin typeface="Calibri" panose="020F0502020204030204" pitchFamily="34" charset="0"/>
            </a:endParaRPr>
          </a:p>
          <a:p>
            <a:pPr marL="457200" indent="-457200">
              <a:lnSpc>
                <a:spcPct val="114000"/>
              </a:lnSpc>
              <a:spcAft>
                <a:spcPts val="1000"/>
              </a:spcAft>
            </a:pPr>
            <a:endParaRPr lang="pt-BR" sz="2600" dirty="0"/>
          </a:p>
        </p:txBody>
      </p:sp>
      <p:sp>
        <p:nvSpPr>
          <p:cNvPr id="7" name="Rectangle 15" descr="tile_paper_medgray"/>
          <p:cNvSpPr>
            <a:spLocks/>
          </p:cNvSpPr>
          <p:nvPr/>
        </p:nvSpPr>
        <p:spPr bwMode="auto">
          <a:xfrm>
            <a:off x="816339" y="3472751"/>
            <a:ext cx="6923863" cy="161256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457200" indent="-457200" algn="ctr">
              <a:lnSpc>
                <a:spcPct val="94000"/>
              </a:lnSpc>
              <a:spcAft>
                <a:spcPts val="1000"/>
              </a:spcAft>
              <a:buFont typeface="Arial" charset="0"/>
              <a:buNone/>
            </a:pPr>
            <a:r>
              <a:rPr lang="pt-BR" sz="2000" dirty="0">
                <a:latin typeface="Calibri" panose="020F0502020204030204" pitchFamily="34" charset="0"/>
                <a:sym typeface="Arial" charset="0"/>
              </a:rPr>
              <a:t>Secretaria Municipal de Transparência e Controladoria – SMTC</a:t>
            </a:r>
          </a:p>
          <a:p>
            <a:pPr marL="457200" indent="-457200" algn="ctr">
              <a:lnSpc>
                <a:spcPct val="94000"/>
              </a:lnSpc>
              <a:spcAft>
                <a:spcPts val="1000"/>
              </a:spcAft>
              <a:buFont typeface="Arial" charset="0"/>
              <a:buNone/>
            </a:pPr>
            <a:r>
              <a:rPr lang="pt-BR" sz="200" dirty="0">
                <a:latin typeface="Calibri" panose="020F0502020204030204" pitchFamily="34" charset="0"/>
                <a:sym typeface="Arial" charset="0"/>
              </a:rPr>
              <a:t/>
            </a:r>
            <a:br>
              <a:rPr lang="pt-BR" sz="200" dirty="0">
                <a:latin typeface="Calibri" panose="020F0502020204030204" pitchFamily="34" charset="0"/>
                <a:sym typeface="Arial" charset="0"/>
              </a:rPr>
            </a:br>
            <a:r>
              <a:rPr lang="pt-BR" sz="2000" dirty="0">
                <a:latin typeface="Calibri" panose="020F0502020204030204" pitchFamily="34" charset="0"/>
                <a:sym typeface="Arial" charset="0"/>
              </a:rPr>
              <a:t>Rua Siqueira Campos, nº 1.300 / 10º andar, </a:t>
            </a:r>
            <a:r>
              <a:rPr lang="pt-BR" sz="2000" dirty="0" err="1">
                <a:latin typeface="Calibri" panose="020F0502020204030204" pitchFamily="34" charset="0"/>
                <a:sym typeface="Arial" charset="0"/>
              </a:rPr>
              <a:t>Sl</a:t>
            </a:r>
            <a:r>
              <a:rPr lang="pt-BR" sz="2000" dirty="0">
                <a:latin typeface="Calibri" panose="020F0502020204030204" pitchFamily="34" charset="0"/>
                <a:sym typeface="Arial" charset="0"/>
              </a:rPr>
              <a:t>. </a:t>
            </a:r>
            <a:r>
              <a:rPr lang="pt-BR" sz="2000" dirty="0" smtClean="0">
                <a:latin typeface="Calibri" panose="020F0502020204030204" pitchFamily="34" charset="0"/>
                <a:sym typeface="Arial" charset="0"/>
              </a:rPr>
              <a:t>1045</a:t>
            </a:r>
            <a:endParaRPr lang="pt-BR" sz="2000" dirty="0">
              <a:latin typeface="Calibri" panose="020F0502020204030204" pitchFamily="34" charset="0"/>
              <a:sym typeface="Arial" charset="0"/>
            </a:endParaRPr>
          </a:p>
          <a:p>
            <a:pPr marL="457200" indent="-457200" algn="ctr">
              <a:lnSpc>
                <a:spcPct val="94000"/>
              </a:lnSpc>
              <a:spcAft>
                <a:spcPts val="1000"/>
              </a:spcAft>
              <a:buFont typeface="Arial" charset="0"/>
              <a:buNone/>
            </a:pPr>
            <a:r>
              <a:rPr lang="pt-BR" sz="2000" dirty="0">
                <a:latin typeface="Calibri" panose="020F0502020204030204" pitchFamily="34" charset="0"/>
              </a:rPr>
              <a:t>fiscalizacao156@portoalegre.rs.gov.br</a:t>
            </a:r>
            <a:endParaRPr lang="pt-BR" sz="2000" dirty="0">
              <a:latin typeface="Calibri" panose="020F0502020204030204" pitchFamily="34" charset="0"/>
              <a:sym typeface="Arial" charset="0"/>
            </a:endParaRPr>
          </a:p>
          <a:p>
            <a:pPr marL="457200" indent="-457200" algn="ctr">
              <a:lnSpc>
                <a:spcPct val="94000"/>
              </a:lnSpc>
              <a:spcAft>
                <a:spcPts val="1000"/>
              </a:spcAft>
              <a:buFont typeface="Arial" charset="0"/>
              <a:buNone/>
            </a:pPr>
            <a:r>
              <a:rPr lang="pt-BR" sz="2000" dirty="0">
                <a:latin typeface="Calibri" panose="020F0502020204030204" pitchFamily="34" charset="0"/>
                <a:sym typeface="Arial" charset="0"/>
              </a:rPr>
              <a:t>Telefones (51) 3289-1555 </a:t>
            </a:r>
            <a:r>
              <a:rPr lang="pt-BR" sz="2000" dirty="0" smtClean="0">
                <a:latin typeface="Calibri" panose="020F0502020204030204" pitchFamily="34" charset="0"/>
                <a:sym typeface="Arial" charset="0"/>
              </a:rPr>
              <a:t>&amp; </a:t>
            </a:r>
            <a:r>
              <a:rPr lang="pt-BR" sz="2000" dirty="0">
                <a:latin typeface="Calibri" panose="020F0502020204030204" pitchFamily="34" charset="0"/>
                <a:sym typeface="Arial" charset="0"/>
              </a:rPr>
              <a:t>(51) 3289-1278 </a:t>
            </a:r>
            <a:endParaRPr lang="pt-BR" dirty="0">
              <a:latin typeface="Calibri" panose="020F0502020204030204" pitchFamily="34" charset="0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91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2948</TotalTime>
  <Words>1815</Words>
  <Application>Microsoft Office PowerPoint</Application>
  <PresentationFormat>Apresentação na tela (16:9)</PresentationFormat>
  <Paragraphs>186</Paragraphs>
  <Slides>98</Slides>
  <Notes>98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98</vt:i4>
      </vt:variant>
    </vt:vector>
  </HeadingPairs>
  <TitlesOfParts>
    <vt:vector size="100" baseType="lpstr">
      <vt:lpstr>Simple Light</vt:lpstr>
      <vt:lpstr>1_Simple Light</vt:lpstr>
      <vt:lpstr>Novo 156: Central do Cidadão Secretaria Municipal de Transparência e Controladoria</vt:lpstr>
      <vt:lpstr>O que NÃO vamos falar hoje:</vt:lpstr>
      <vt:lpstr>Revisão</vt:lpstr>
      <vt:lpstr>FASC</vt:lpstr>
      <vt:lpstr>FASC</vt:lpstr>
      <vt:lpstr>FASC</vt:lpstr>
      <vt:lpstr>FASC – CRAS x CREAS</vt:lpstr>
      <vt:lpstr>FASC – CRAS x CREAS</vt:lpstr>
      <vt:lpstr>FASC – CRAS x CREAS</vt:lpstr>
      <vt:lpstr>FASC – CRAS x CREAS</vt:lpstr>
      <vt:lpstr>SMSEG</vt:lpstr>
      <vt:lpstr>SMSEG</vt:lpstr>
      <vt:lpstr>SMSEG</vt:lpstr>
      <vt:lpstr>PMPA: Eixo Serviços Públicos</vt:lpstr>
      <vt:lpstr>SMOI</vt:lpstr>
      <vt:lpstr>SMOI</vt:lpstr>
      <vt:lpstr>SMOI</vt:lpstr>
      <vt:lpstr>SMMU</vt:lpstr>
      <vt:lpstr>SMMU</vt:lpstr>
      <vt:lpstr>SMMU</vt:lpstr>
      <vt:lpstr>PMPA: Eixo Desenvolvimento Econômico</vt:lpstr>
      <vt:lpstr>SMDET</vt:lpstr>
      <vt:lpstr>SMDET</vt:lpstr>
      <vt:lpstr>SMDET</vt:lpstr>
      <vt:lpstr>SMDET</vt:lpstr>
      <vt:lpstr>SMDET</vt:lpstr>
      <vt:lpstr>SMDET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SMAMUS</vt:lpstr>
      <vt:lpstr>SMCEC</vt:lpstr>
      <vt:lpstr>SMCEC</vt:lpstr>
      <vt:lpstr>SMCEC</vt:lpstr>
      <vt:lpstr>SMCEC</vt:lpstr>
      <vt:lpstr>SMCEC</vt:lpstr>
      <vt:lpstr>SMCEC</vt:lpstr>
      <vt:lpstr>SMCEC</vt:lpstr>
      <vt:lpstr>SMCEC</vt:lpstr>
      <vt:lpstr>SMCEC</vt:lpstr>
      <vt:lpstr>SMCEC</vt:lpstr>
      <vt:lpstr>PMPA: Eixo Desenvolvimento Social</vt:lpstr>
      <vt:lpstr>SMED</vt:lpstr>
      <vt:lpstr>SMED</vt:lpstr>
      <vt:lpstr>SMED</vt:lpstr>
      <vt:lpstr>SMED</vt:lpstr>
      <vt:lpstr>SMED</vt:lpstr>
      <vt:lpstr>SMDS</vt:lpstr>
      <vt:lpstr>SMDS</vt:lpstr>
      <vt:lpstr>SMDS</vt:lpstr>
      <vt:lpstr>SMDS</vt:lpstr>
      <vt:lpstr>SMDS</vt:lpstr>
      <vt:lpstr>SMDS</vt:lpstr>
      <vt:lpstr>SMELJ</vt:lpstr>
      <vt:lpstr>SMELJ</vt:lpstr>
      <vt:lpstr>SMELJ</vt:lpstr>
      <vt:lpstr>SMELJ</vt:lpstr>
      <vt:lpstr>SMELJ</vt:lpstr>
      <vt:lpstr>SMELJ</vt:lpstr>
      <vt:lpstr>SMHARF &amp; DEMHAB</vt:lpstr>
      <vt:lpstr>SMHARF &amp; DEMHAB</vt:lpstr>
      <vt:lpstr>SMHARF &amp; DEMHAB</vt:lpstr>
      <vt:lpstr>PMPA: Gabinetes</vt:lpstr>
      <vt:lpstr>GP &amp; GCS</vt:lpstr>
      <vt:lpstr>GP &amp; GCS</vt:lpstr>
      <vt:lpstr>GP &amp; GCS</vt:lpstr>
      <vt:lpstr>GI</vt:lpstr>
      <vt:lpstr>GI</vt:lpstr>
      <vt:lpstr>GI</vt:lpstr>
      <vt:lpstr>GCA</vt:lpstr>
      <vt:lpstr>GCA</vt:lpstr>
      <vt:lpstr>GCA</vt:lpstr>
      <vt:lpstr>GCA</vt:lpstr>
      <vt:lpstr>GCA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Secretaria</dc:title>
  <dc:creator>Adriana Gambino da Silva</dc:creator>
  <cp:lastModifiedBy>Thiago Edmundo Motta</cp:lastModifiedBy>
  <cp:revision>187</cp:revision>
  <dcterms:modified xsi:type="dcterms:W3CDTF">2024-01-17T11:31:40Z</dcterms:modified>
</cp:coreProperties>
</file>