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</p:sldIdLst>
  <p:sldSz cy="5143500" cx="9144000"/>
  <p:notesSz cx="6858000" cy="9144000"/>
  <p:embeddedFontLst>
    <p:embeddedFont>
      <p:font typeface="Roboto"/>
      <p:regular r:id="rId33"/>
      <p:bold r:id="rId34"/>
      <p:italic r:id="rId35"/>
      <p:boldItalic r:id="rId36"/>
    </p:embeddedFont>
    <p:embeddedFont>
      <p:font typeface="Poppins"/>
      <p:regular r:id="rId37"/>
      <p:bold r:id="rId38"/>
      <p:italic r:id="rId39"/>
      <p:boldItalic r:id="rId4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41" roundtripDataSignature="AMtx7mjMgf3cCcoPWBzyHZtFutUO8Bau/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Poppins-boldItalic.fntdata"/><Relationship Id="rId20" Type="http://schemas.openxmlformats.org/officeDocument/2006/relationships/slide" Target="slides/slide15.xml"/><Relationship Id="rId41" Type="http://customschemas.google.com/relationships/presentationmetadata" Target="metadata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font" Target="fonts/Roboto-regular.fntdata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font" Target="fonts/Roboto-italic.fntdata"/><Relationship Id="rId12" Type="http://schemas.openxmlformats.org/officeDocument/2006/relationships/slide" Target="slides/slide7.xml"/><Relationship Id="rId34" Type="http://schemas.openxmlformats.org/officeDocument/2006/relationships/font" Target="fonts/Roboto-bold.fntdata"/><Relationship Id="rId15" Type="http://schemas.openxmlformats.org/officeDocument/2006/relationships/slide" Target="slides/slide10.xml"/><Relationship Id="rId37" Type="http://schemas.openxmlformats.org/officeDocument/2006/relationships/font" Target="fonts/Poppins-regular.fntdata"/><Relationship Id="rId14" Type="http://schemas.openxmlformats.org/officeDocument/2006/relationships/slide" Target="slides/slide9.xml"/><Relationship Id="rId36" Type="http://schemas.openxmlformats.org/officeDocument/2006/relationships/font" Target="fonts/Roboto-boldItalic.fntdata"/><Relationship Id="rId17" Type="http://schemas.openxmlformats.org/officeDocument/2006/relationships/slide" Target="slides/slide12.xml"/><Relationship Id="rId39" Type="http://schemas.openxmlformats.org/officeDocument/2006/relationships/font" Target="fonts/Poppins-italic.fntdata"/><Relationship Id="rId16" Type="http://schemas.openxmlformats.org/officeDocument/2006/relationships/slide" Target="slides/slide11.xml"/><Relationship Id="rId38" Type="http://schemas.openxmlformats.org/officeDocument/2006/relationships/font" Target="fonts/Poppins-bold.fntdata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6" name="Google Shape;56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39a657995d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4" name="Google Shape;64;g139a657995d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2b1be07bb24_1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" name="Google Shape;71;g2b1be07bb24_1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2b1be07bb24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8" name="Google Shape;78;g2b1be07bb24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2b1be07bb24_1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g2b1be07bb24_1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2b1be07bb24_1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4" name="Google Shape;94;g2b1be07bb24_1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2b1be07bb24_1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1" name="Google Shape;101;g2b1be07bb24_1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2b1be07bb24_1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" name="Google Shape;108;g2b1be07bb24_1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b1be07bb24_1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6" name="Google Shape;116;g2b1be07bb24_1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2b1be07bb24_1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4" name="Google Shape;124;g2b1be07bb24_1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2b1be07bb24_1_2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3" name="Google Shape;133;g2b1be07bb24_1_2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2b1be07bb24_1_2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0" name="Google Shape;140;g2b1be07bb24_1_2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b1be07bb24_1_2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" name="Google Shape;148;g2b1be07bb24_1_2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2b1be07bb24_1_2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5" name="Google Shape;155;g2b1be07bb24_1_2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b1be07bb24_1_2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1" name="Google Shape;161;g2b1be07bb24_1_2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2b1be07bb24_1_3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" name="Google Shape;167;g2b1be07bb24_1_3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2b1be07bb24_1_3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4" name="Google Shape;174;g2b1be07bb24_1_3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2b1be07bb24_1_3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1" name="Google Shape;181;g2b1be07bb24_1_3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2b1be07bb24_1_3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" name="Google Shape;187;g2b1be07bb24_1_3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2b1cf929ab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3" name="Google Shape;193;g2b1cf929ab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2b1cf929ab2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3" name="Google Shape;203;g2b1cf929ab2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2b1cf929ab2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0" name="Google Shape;210;g2b1cf929ab2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2b1cf929ab2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0" name="Google Shape;220;g2b1cf929ab2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2b1cf929ab2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9" name="Google Shape;229;g2b1cf929ab2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2b1cf929ab2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7" name="Google Shape;237;g2b1cf929ab2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2b1cf929ab2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5" name="Google Shape;245;g2b1cf929ab2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3" name="Google Shape;253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5" name="Google Shape;15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6" name="Google Shape;16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 1">
  <p:cSld name="TITLE_AND_BODY_2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g157d69218ee_0_16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" name="Google Shape;19;g157d69218ee_0_16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g157d69218ee_0_16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23" name="Google Shape;23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6" name="Google Shape;26;p16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7" name="Google Shape;27;p16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1" name="Google Shape;31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8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4" name="Google Shape;34;p18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5" name="Google Shape;35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9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8" name="Google Shape;38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0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" name="Google Shape;41;p20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2" name="Google Shape;42;p20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3" name="Google Shape;43;p20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4" name="Google Shape;44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1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7" name="Google Shape;47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2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0" name="Google Shape;50;p22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1" name="Google Shape;51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8.png"/><Relationship Id="rId4" Type="http://schemas.openxmlformats.org/officeDocument/2006/relationships/image" Target="../media/image7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2.png"/><Relationship Id="rId4" Type="http://schemas.openxmlformats.org/officeDocument/2006/relationships/image" Target="../media/image1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2.png"/><Relationship Id="rId4" Type="http://schemas.openxmlformats.org/officeDocument/2006/relationships/image" Target="../media/image4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png"/><Relationship Id="rId4" Type="http://schemas.openxmlformats.org/officeDocument/2006/relationships/hyperlink" Target="https://prefeitura.poa.br/sms/servicos" TargetMode="External"/><Relationship Id="rId5" Type="http://schemas.openxmlformats.org/officeDocument/2006/relationships/image" Target="../media/image29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png"/><Relationship Id="rId4" Type="http://schemas.openxmlformats.org/officeDocument/2006/relationships/hyperlink" Target="https://prefeitura.poa.br/carta-de-servicos/atencao-primaria-saude-unidades-de-saude" TargetMode="External"/><Relationship Id="rId5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2.png"/><Relationship Id="rId4" Type="http://schemas.openxmlformats.org/officeDocument/2006/relationships/hyperlink" Target="https://www.google.com/mymaps/viewer?mid=119gTW9fF1HCImSAMSrlHrOJkdqE&amp;hl=en_US" TargetMode="External"/><Relationship Id="rId5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2.png"/><Relationship Id="rId4" Type="http://schemas.openxmlformats.org/officeDocument/2006/relationships/hyperlink" Target="https://prefeitura.poa.br/carta-de-servicos/acesso-medicamentos-e-insumos" TargetMode="External"/><Relationship Id="rId5" Type="http://schemas.openxmlformats.org/officeDocument/2006/relationships/hyperlink" Target="https://prefeitura.poa.br/carta-de-servicos/acesso-medicamentos-especiais" TargetMode="External"/><Relationship Id="rId6" Type="http://schemas.openxmlformats.org/officeDocument/2006/relationships/image" Target="../media/image1.jpg"/><Relationship Id="rId7" Type="http://schemas.openxmlformats.org/officeDocument/2006/relationships/image" Target="../media/image3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Relationship Id="rId4" Type="http://schemas.openxmlformats.org/officeDocument/2006/relationships/image" Target="../media/image8.png"/><Relationship Id="rId5" Type="http://schemas.openxmlformats.org/officeDocument/2006/relationships/hyperlink" Target="https://prefeitura.poa.br/carta-de-servicos/busca?keys=urgencia+e+emergencia" TargetMode="Externa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2.png"/><Relationship Id="rId4" Type="http://schemas.openxmlformats.org/officeDocument/2006/relationships/image" Target="../media/image15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2.png"/><Relationship Id="rId4" Type="http://schemas.openxmlformats.org/officeDocument/2006/relationships/image" Target="../media/image9.jpg"/><Relationship Id="rId5" Type="http://schemas.openxmlformats.org/officeDocument/2006/relationships/image" Target="../media/image11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2.png"/><Relationship Id="rId4" Type="http://schemas.openxmlformats.org/officeDocument/2006/relationships/hyperlink" Target="https://youtu.be/J_LQfiVDp2A" TargetMode="Externa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2.png"/><Relationship Id="rId4" Type="http://schemas.openxmlformats.org/officeDocument/2006/relationships/hyperlink" Target="https://www.youtube.com/watch?v=d5sihgNNow4" TargetMode="External"/><Relationship Id="rId5" Type="http://schemas.openxmlformats.org/officeDocument/2006/relationships/image" Target="../media/image23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2.png"/><Relationship Id="rId4" Type="http://schemas.openxmlformats.org/officeDocument/2006/relationships/hyperlink" Target="https://prefeitura.poa.br/carta-de-servicos/ouvidoria-sus" TargetMode="External"/><Relationship Id="rId5" Type="http://schemas.openxmlformats.org/officeDocument/2006/relationships/image" Target="../media/image23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2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2.png"/><Relationship Id="rId4" Type="http://schemas.openxmlformats.org/officeDocument/2006/relationships/image" Target="../media/image30.png"/><Relationship Id="rId5" Type="http://schemas.openxmlformats.org/officeDocument/2006/relationships/image" Target="../media/image11.jpg"/><Relationship Id="rId6" Type="http://schemas.openxmlformats.org/officeDocument/2006/relationships/image" Target="../media/image26.png"/><Relationship Id="rId7" Type="http://schemas.openxmlformats.org/officeDocument/2006/relationships/image" Target="../media/image21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2.png"/><Relationship Id="rId4" Type="http://schemas.openxmlformats.org/officeDocument/2006/relationships/image" Target="../media/image16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2.png"/><Relationship Id="rId4" Type="http://schemas.openxmlformats.org/officeDocument/2006/relationships/image" Target="../media/image17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2.png"/><Relationship Id="rId4" Type="http://schemas.openxmlformats.org/officeDocument/2006/relationships/image" Target="../media/image24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2.png"/><Relationship Id="rId4" Type="http://schemas.openxmlformats.org/officeDocument/2006/relationships/image" Target="../media/image18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2.png"/><Relationship Id="rId4" Type="http://schemas.openxmlformats.org/officeDocument/2006/relationships/image" Target="../media/image19.jpg"/><Relationship Id="rId5" Type="http://schemas.openxmlformats.org/officeDocument/2006/relationships/image" Target="../media/image22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2.png"/><Relationship Id="rId4" Type="http://schemas.openxmlformats.org/officeDocument/2006/relationships/image" Target="../media/image19.jpg"/><Relationship Id="rId5" Type="http://schemas.openxmlformats.org/officeDocument/2006/relationships/image" Target="../media/image22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7.jp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"/>
          <p:cNvSpPr/>
          <p:nvPr/>
        </p:nvSpPr>
        <p:spPr>
          <a:xfrm>
            <a:off x="757963" y="1768200"/>
            <a:ext cx="7628100" cy="14916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1"/>
          <p:cNvSpPr txBox="1"/>
          <p:nvPr>
            <p:ph type="ctrTitle"/>
          </p:nvPr>
        </p:nvSpPr>
        <p:spPr>
          <a:xfrm>
            <a:off x="757963" y="1768200"/>
            <a:ext cx="7628100" cy="149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b="1" lang="pt-BR" sz="3000">
                <a:solidFill>
                  <a:srgbClr val="52AE32"/>
                </a:solidFill>
                <a:latin typeface="Poppins"/>
                <a:ea typeface="Poppins"/>
                <a:cs typeface="Poppins"/>
                <a:sym typeface="Poppins"/>
              </a:rPr>
              <a:t>Secretaria Municipal de Saúde - SMS</a:t>
            </a:r>
            <a:endParaRPr b="1" sz="3000">
              <a:solidFill>
                <a:srgbClr val="52AE3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b="1" lang="pt-BR" sz="2600">
                <a:solidFill>
                  <a:srgbClr val="52AE32"/>
                </a:solidFill>
                <a:latin typeface="Poppins"/>
                <a:ea typeface="Poppins"/>
                <a:cs typeface="Poppins"/>
                <a:sym typeface="Poppins"/>
              </a:rPr>
              <a:t>Central do Cidadão</a:t>
            </a:r>
            <a:endParaRPr b="1" sz="2600">
              <a:solidFill>
                <a:srgbClr val="52AE3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60" name="Google Shape;60;p1"/>
          <p:cNvSpPr/>
          <p:nvPr/>
        </p:nvSpPr>
        <p:spPr>
          <a:xfrm>
            <a:off x="874418" y="3259800"/>
            <a:ext cx="7268700" cy="115500"/>
          </a:xfrm>
          <a:prstGeom prst="rect">
            <a:avLst/>
          </a:prstGeom>
          <a:solidFill>
            <a:srgbClr val="52AE3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" name="Google Shape;61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785963" y="378375"/>
            <a:ext cx="1572075" cy="848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139a657995d_0_29"/>
          <p:cNvSpPr txBox="1"/>
          <p:nvPr>
            <p:ph idx="1" type="body"/>
          </p:nvPr>
        </p:nvSpPr>
        <p:spPr>
          <a:xfrm>
            <a:off x="193350" y="1419800"/>
            <a:ext cx="8757300" cy="349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72808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71"/>
              <a:buFont typeface="Poppins"/>
              <a:buChar char="❏"/>
            </a:pPr>
            <a:r>
              <a:rPr lang="pt-BR" sz="227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Um</a:t>
            </a:r>
            <a:r>
              <a:rPr lang="pt-BR" sz="227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dos maiores sistemas de saúde pública do mundo;</a:t>
            </a:r>
            <a:endParaRPr sz="22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72808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71"/>
              <a:buFont typeface="Poppins"/>
              <a:buChar char="❏"/>
            </a:pPr>
            <a:r>
              <a:rPr lang="pt-BR" sz="227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Constituição Federal 1988: </a:t>
            </a:r>
            <a:endParaRPr sz="22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27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“Saúde direito de todos e dever do Estado”;</a:t>
            </a:r>
            <a:endParaRPr sz="22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72808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71"/>
              <a:buFont typeface="Poppins"/>
              <a:buChar char="❏"/>
            </a:pPr>
            <a:r>
              <a:rPr lang="pt-BR" sz="227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Gestão abrange os três entes federativos: </a:t>
            </a:r>
            <a:endParaRPr sz="22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27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União, Estado e Município;</a:t>
            </a:r>
            <a:endParaRPr sz="22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67" name="Google Shape;67;g139a657995d_0_29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Sistema Único de Saúde - SUS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68" name="Google Shape;68;g139a657995d_0_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60275" y="3334625"/>
            <a:ext cx="2943574" cy="1639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2b1be07bb24_1_5"/>
          <p:cNvSpPr txBox="1"/>
          <p:nvPr>
            <p:ph idx="1" type="body"/>
          </p:nvPr>
        </p:nvSpPr>
        <p:spPr>
          <a:xfrm>
            <a:off x="207600" y="1287400"/>
            <a:ext cx="8728800" cy="372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3758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71"/>
              <a:buFont typeface="Poppins"/>
              <a:buChar char="❏"/>
            </a:pPr>
            <a:r>
              <a:rPr lang="pt-BR" sz="197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Amparado em princípios:</a:t>
            </a:r>
            <a:endParaRPr sz="19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53758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71"/>
              <a:buFont typeface="Poppins"/>
              <a:buChar char="○"/>
            </a:pPr>
            <a:r>
              <a:rPr lang="pt-BR" sz="197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Universalidade</a:t>
            </a:r>
            <a:endParaRPr sz="19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53758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71"/>
              <a:buFont typeface="Poppins"/>
              <a:buChar char="○"/>
            </a:pPr>
            <a:r>
              <a:rPr lang="pt-BR" sz="197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Equidade</a:t>
            </a:r>
            <a:endParaRPr sz="19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53758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71"/>
              <a:buFont typeface="Poppins"/>
              <a:buChar char="○"/>
            </a:pPr>
            <a:r>
              <a:rPr lang="pt-BR" sz="197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Integralidade</a:t>
            </a:r>
            <a:endParaRPr sz="19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53758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71"/>
              <a:buFont typeface="Poppins"/>
              <a:buChar char="❏"/>
            </a:pPr>
            <a:r>
              <a:rPr lang="pt-BR" sz="197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Organização:</a:t>
            </a:r>
            <a:endParaRPr sz="19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53758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71"/>
              <a:buFont typeface="Poppins"/>
              <a:buChar char="○"/>
            </a:pPr>
            <a:r>
              <a:rPr lang="pt-BR" sz="197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Regionalização e Hierarquização</a:t>
            </a:r>
            <a:endParaRPr sz="19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53758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71"/>
              <a:buFont typeface="Poppins"/>
              <a:buChar char="○"/>
            </a:pPr>
            <a:r>
              <a:rPr lang="pt-BR" sz="197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Descentralização e Comando Único</a:t>
            </a:r>
            <a:endParaRPr sz="19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53758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71"/>
              <a:buFont typeface="Poppins"/>
              <a:buChar char="○"/>
            </a:pPr>
            <a:r>
              <a:rPr lang="pt-BR" sz="197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Participação Popular</a:t>
            </a:r>
            <a:endParaRPr sz="19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74" name="Google Shape;74;g2b1be07bb24_1_5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Sistema Único de Saúde - SUS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75" name="Google Shape;75;g2b1be07bb24_1_5"/>
          <p:cNvPicPr preferRelativeResize="0"/>
          <p:nvPr/>
        </p:nvPicPr>
        <p:blipFill rotWithShape="1">
          <a:blip r:embed="rId4">
            <a:alphaModFix/>
          </a:blip>
          <a:srcRect b="13666" l="0" r="0" t="0"/>
          <a:stretch/>
        </p:blipFill>
        <p:spPr>
          <a:xfrm>
            <a:off x="6156725" y="1430375"/>
            <a:ext cx="2574975" cy="2220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2b1be07bb24_1_0"/>
          <p:cNvSpPr txBox="1"/>
          <p:nvPr>
            <p:ph idx="1" type="body"/>
          </p:nvPr>
        </p:nvSpPr>
        <p:spPr>
          <a:xfrm>
            <a:off x="207600" y="1065050"/>
            <a:ext cx="8728800" cy="336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Char char="❏"/>
            </a:pPr>
            <a:r>
              <a:rPr lang="pt-BR" sz="147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Alinhada aos princípios do SUS, a SMS gerencia o sistema de saúde do município;</a:t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1" name="Google Shape;81;g2b1be07bb24_1_0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Secretaria Municipal de Saúde - SMS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82" name="Google Shape;82;g2b1be07bb24_1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1875" y="1542025"/>
            <a:ext cx="7526826" cy="350372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3" name="Google Shape;83;g2b1be07bb24_1_0"/>
          <p:cNvCxnSpPr/>
          <p:nvPr/>
        </p:nvCxnSpPr>
        <p:spPr>
          <a:xfrm>
            <a:off x="2642692" y="3578110"/>
            <a:ext cx="828900" cy="427500"/>
          </a:xfrm>
          <a:prstGeom prst="straightConnector1">
            <a:avLst/>
          </a:prstGeom>
          <a:noFill/>
          <a:ln cap="flat" cmpd="sng" w="38100">
            <a:solidFill>
              <a:srgbClr val="212121"/>
            </a:solidFill>
            <a:prstDash val="solid"/>
            <a:round/>
            <a:headEnd len="sm" w="sm" type="none"/>
            <a:tailEnd len="med" w="med" type="triangle"/>
          </a:ln>
          <a:effectLst>
            <a:outerShdw blurRad="40000" rotWithShape="0" dir="5400000" dist="23000">
              <a:srgbClr val="000000">
                <a:alpha val="34900"/>
              </a:srgbClr>
            </a:outerShdw>
          </a:effectLst>
        </p:spPr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2b1be07bb24_1_14"/>
          <p:cNvSpPr txBox="1"/>
          <p:nvPr>
            <p:ph idx="1" type="body"/>
          </p:nvPr>
        </p:nvSpPr>
        <p:spPr>
          <a:xfrm>
            <a:off x="191925" y="1491100"/>
            <a:ext cx="8728800" cy="346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7408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71"/>
              <a:buFont typeface="Poppins"/>
              <a:buChar char="❏"/>
            </a:pPr>
            <a:r>
              <a:rPr lang="pt-BR" sz="187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Estão sob responsabilidade direta e indireta da SMS:</a:t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47408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71"/>
              <a:buFont typeface="Poppins"/>
              <a:buChar char="○"/>
            </a:pPr>
            <a:r>
              <a:rPr lang="pt-BR" sz="187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132 Unidades de Saúde</a:t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47408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71"/>
              <a:buFont typeface="Poppins"/>
              <a:buChar char="○"/>
            </a:pPr>
            <a:r>
              <a:rPr lang="pt-BR" sz="187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4 Unidades de Pronto Atendimento</a:t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47408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71"/>
              <a:buFont typeface="Poppins"/>
              <a:buChar char="○"/>
            </a:pPr>
            <a:r>
              <a:rPr lang="pt-BR" sz="187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SAMU - 192</a:t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47408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71"/>
              <a:buFont typeface="Poppins"/>
              <a:buChar char="○"/>
            </a:pPr>
            <a:r>
              <a:rPr lang="pt-BR" sz="187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2 Hospitais próprios (HPS e HMIPV)</a:t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47408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71"/>
              <a:buFont typeface="Poppins"/>
              <a:buChar char="○"/>
            </a:pPr>
            <a:r>
              <a:rPr lang="pt-BR" sz="187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Convênios e Contatos com Hospitais e Clínicas</a:t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47408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71"/>
              <a:buFont typeface="Poppins"/>
              <a:buChar char="○"/>
            </a:pPr>
            <a:r>
              <a:rPr lang="pt-BR" sz="187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Vigilância em Saúde </a:t>
            </a:r>
            <a:r>
              <a:rPr b="1" lang="pt-BR" sz="187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*</a:t>
            </a:r>
            <a:endParaRPr b="1"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70" u="sng">
                <a:solidFill>
                  <a:schemeClr val="hlink"/>
                </a:solidFill>
                <a:latin typeface="Poppins"/>
                <a:ea typeface="Poppins"/>
                <a:cs typeface="Poppins"/>
                <a:sym typeface="Poppins"/>
                <a:hlinkClick r:id="rId4"/>
              </a:rPr>
              <a:t>https://prefeitura.poa.br/sms/servicos</a:t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9" name="Google Shape;89;g2b1be07bb24_1_14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Secretaria Municipal de Saúde - SMS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90" name="Google Shape;90;g2b1be07bb24_1_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195051" y="2849425"/>
            <a:ext cx="1725374" cy="1725374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g2b1be07bb24_1_14"/>
          <p:cNvSpPr txBox="1"/>
          <p:nvPr/>
        </p:nvSpPr>
        <p:spPr>
          <a:xfrm>
            <a:off x="7218488" y="4638325"/>
            <a:ext cx="1678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chemeClr val="dk2"/>
                </a:solidFill>
              </a:rPr>
              <a:t>@saudepoa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2b1be07bb24_1_24"/>
          <p:cNvSpPr txBox="1"/>
          <p:nvPr>
            <p:ph idx="1" type="body"/>
          </p:nvPr>
        </p:nvSpPr>
        <p:spPr>
          <a:xfrm>
            <a:off x="191925" y="1491100"/>
            <a:ext cx="8728800" cy="346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0108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71"/>
              <a:buFont typeface="Poppins"/>
              <a:buChar char="❏"/>
            </a:pPr>
            <a:r>
              <a:rPr lang="pt-BR" sz="207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Unidades de Saúde (US) / Postos de Saúde ou UBS</a:t>
            </a:r>
            <a:endParaRPr sz="20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37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   </a:t>
            </a:r>
            <a:r>
              <a:rPr lang="pt-BR" sz="2371" u="sng">
                <a:solidFill>
                  <a:schemeClr val="hlink"/>
                </a:solidFill>
                <a:latin typeface="Poppins"/>
                <a:ea typeface="Poppins"/>
                <a:cs typeface="Poppins"/>
                <a:sym typeface="Poppins"/>
                <a:hlinkClick r:id="rId4"/>
              </a:rPr>
              <a:t>Unidades de Saúde</a:t>
            </a:r>
            <a:endParaRPr sz="23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97" name="Google Shape;97;g2b1be07bb24_1_24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Secretaria Municipal de Saúde - SMS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98" name="Google Shape;98;g2b1be07bb24_1_24"/>
          <p:cNvPicPr preferRelativeResize="0"/>
          <p:nvPr/>
        </p:nvPicPr>
        <p:blipFill rotWithShape="1">
          <a:blip r:embed="rId5">
            <a:alphaModFix/>
          </a:blip>
          <a:srcRect b="8472" l="0" r="0" t="12200"/>
          <a:stretch/>
        </p:blipFill>
        <p:spPr>
          <a:xfrm>
            <a:off x="4039500" y="2153125"/>
            <a:ext cx="4725924" cy="2648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2b1be07bb24_1_33"/>
          <p:cNvSpPr txBox="1"/>
          <p:nvPr>
            <p:ph idx="1" type="body"/>
          </p:nvPr>
        </p:nvSpPr>
        <p:spPr>
          <a:xfrm>
            <a:off x="191925" y="1491100"/>
            <a:ext cx="8728800" cy="346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0108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71"/>
              <a:buFont typeface="Poppins"/>
              <a:buChar char="❏"/>
            </a:pPr>
            <a:r>
              <a:rPr lang="pt-BR" sz="207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Unidades de Saúde (US)</a:t>
            </a:r>
            <a:endParaRPr sz="20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7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             </a:t>
            </a:r>
            <a:r>
              <a:rPr lang="pt-BR" sz="2671" u="sng">
                <a:solidFill>
                  <a:schemeClr val="hlink"/>
                </a:solidFill>
                <a:latin typeface="Poppins"/>
                <a:ea typeface="Poppins"/>
                <a:cs typeface="Poppins"/>
                <a:sym typeface="Poppins"/>
                <a:hlinkClick r:id="rId4"/>
              </a:rPr>
              <a:t>GeoSaude</a:t>
            </a:r>
            <a:endParaRPr sz="26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4" name="Google Shape;104;g2b1be07bb24_1_33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Secretaria Municipal de Saúde - SMS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05" name="Google Shape;105;g2b1be07bb24_1_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32575" y="1949700"/>
            <a:ext cx="4121475" cy="2749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2b1be07bb24_1_48"/>
          <p:cNvSpPr txBox="1"/>
          <p:nvPr>
            <p:ph idx="1" type="body"/>
          </p:nvPr>
        </p:nvSpPr>
        <p:spPr>
          <a:xfrm>
            <a:off x="191925" y="1348525"/>
            <a:ext cx="8728800" cy="360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0108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71"/>
              <a:buFont typeface="Poppins"/>
              <a:buChar char="❏"/>
            </a:pPr>
            <a:r>
              <a:rPr lang="pt-BR" sz="207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Acesso à Medicamentos:</a:t>
            </a:r>
            <a:endParaRPr sz="20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71" u="sng">
                <a:solidFill>
                  <a:schemeClr val="hlink"/>
                </a:solidFill>
                <a:latin typeface="Poppins"/>
                <a:ea typeface="Poppins"/>
                <a:cs typeface="Poppins"/>
                <a:sym typeface="Poppins"/>
                <a:hlinkClick r:id="rId4"/>
              </a:rPr>
              <a:t>Medicamentos Básicos</a:t>
            </a:r>
            <a:endParaRPr sz="20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7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                      </a:t>
            </a:r>
            <a:r>
              <a:rPr lang="pt-BR" sz="2071" u="sng">
                <a:solidFill>
                  <a:schemeClr val="hlink"/>
                </a:solidFill>
                <a:latin typeface="Poppins"/>
                <a:ea typeface="Poppins"/>
                <a:cs typeface="Poppins"/>
                <a:sym typeface="Poppins"/>
                <a:hlinkClick r:id="rId5"/>
              </a:rPr>
              <a:t>Medicamentos Especiais</a:t>
            </a:r>
            <a:endParaRPr sz="20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7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            </a:t>
            </a:r>
            <a:endParaRPr sz="26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11" name="Google Shape;111;g2b1be07bb24_1_48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Secretaria Municipal de Saúde - SMS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12" name="Google Shape;112;g2b1be07bb24_1_4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42750" y="1348525"/>
            <a:ext cx="1965725" cy="1965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g2b1be07bb24_1_4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518400" y="3443925"/>
            <a:ext cx="2446576" cy="1562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b1be07bb24_1_40"/>
          <p:cNvSpPr txBox="1"/>
          <p:nvPr>
            <p:ph idx="1" type="body"/>
          </p:nvPr>
        </p:nvSpPr>
        <p:spPr>
          <a:xfrm>
            <a:off x="191925" y="1348525"/>
            <a:ext cx="8728800" cy="360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0108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71"/>
              <a:buFont typeface="Poppins"/>
              <a:buChar char="❏"/>
            </a:pPr>
            <a:r>
              <a:rPr lang="pt-BR" sz="207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Serviços de Urgência e Emergência </a:t>
            </a:r>
            <a:r>
              <a:rPr lang="pt-BR" sz="207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- UPA / SAMU 192</a:t>
            </a:r>
            <a:endParaRPr sz="20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7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            </a:t>
            </a:r>
            <a:endParaRPr sz="26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19" name="Google Shape;119;g2b1be07bb24_1_40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Secretaria Municipal de Saúde - SMS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20" name="Google Shape;120;g2b1be07bb24_1_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8000" y="2031800"/>
            <a:ext cx="3988775" cy="292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g2b1be07bb24_1_40"/>
          <p:cNvSpPr txBox="1"/>
          <p:nvPr/>
        </p:nvSpPr>
        <p:spPr>
          <a:xfrm>
            <a:off x="5237200" y="3059625"/>
            <a:ext cx="3522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200" u="sng">
                <a:solidFill>
                  <a:schemeClr val="hlink"/>
                </a:solidFill>
                <a:hlinkClick r:id="rId5"/>
              </a:rPr>
              <a:t>Urgência e Emergência</a:t>
            </a:r>
            <a:endParaRPr sz="22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b1be07bb24_1_57"/>
          <p:cNvSpPr txBox="1"/>
          <p:nvPr>
            <p:ph idx="1" type="body"/>
          </p:nvPr>
        </p:nvSpPr>
        <p:spPr>
          <a:xfrm>
            <a:off x="191925" y="1348525"/>
            <a:ext cx="8728800" cy="360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0908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71"/>
              <a:buFont typeface="Poppins"/>
              <a:buChar char="❏"/>
            </a:pPr>
            <a:r>
              <a:rPr lang="pt-BR" sz="287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Serviços Especializados - Regulação</a:t>
            </a:r>
            <a:endParaRPr sz="28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37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       </a:t>
            </a:r>
            <a:r>
              <a:rPr lang="pt-BR" sz="297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US, UPA</a:t>
            </a:r>
            <a:endParaRPr sz="29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27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       </a:t>
            </a:r>
            <a:r>
              <a:rPr lang="pt-BR" sz="257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UPA, Hospitais </a:t>
            </a:r>
            <a:r>
              <a:rPr lang="pt-BR" sz="227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    </a:t>
            </a:r>
            <a:endParaRPr sz="30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7" name="Google Shape;127;g2b1be07bb24_1_57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Secretaria Municipal de Saúde - SMS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28" name="Google Shape;128;g2b1be07bb24_1_57"/>
          <p:cNvPicPr preferRelativeResize="0"/>
          <p:nvPr/>
        </p:nvPicPr>
        <p:blipFill rotWithShape="1">
          <a:blip r:embed="rId4">
            <a:alphaModFix/>
          </a:blip>
          <a:srcRect b="13813" l="0" r="37154" t="36514"/>
          <a:stretch/>
        </p:blipFill>
        <p:spPr>
          <a:xfrm>
            <a:off x="4481975" y="2545075"/>
            <a:ext cx="2986150" cy="2037025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g2b1be07bb24_1_57"/>
          <p:cNvSpPr/>
          <p:nvPr/>
        </p:nvSpPr>
        <p:spPr>
          <a:xfrm>
            <a:off x="2466850" y="3069800"/>
            <a:ext cx="1690800" cy="2343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g2b1be07bb24_1_57"/>
          <p:cNvSpPr/>
          <p:nvPr/>
        </p:nvSpPr>
        <p:spPr>
          <a:xfrm>
            <a:off x="3261275" y="3869525"/>
            <a:ext cx="896400" cy="2343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b1be07bb24_1_257"/>
          <p:cNvSpPr txBox="1"/>
          <p:nvPr>
            <p:ph idx="1" type="body"/>
          </p:nvPr>
        </p:nvSpPr>
        <p:spPr>
          <a:xfrm>
            <a:off x="2059425" y="1393250"/>
            <a:ext cx="6029700" cy="360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>
                <a:solidFill>
                  <a:schemeClr val="dk1"/>
                </a:solidFill>
              </a:rPr>
              <a:t>São unidades administrativas dos órgãos e entidades integrantes do Sistema Único de Saúde (SUS), cuja missão é viabilizar os direitos dos(as) cidadãos(ãs) de serem ouvidos, e terem suas manifestações pessoais e coletivas tratadas adequadamente no âmbito do SUS.</a:t>
            </a:r>
            <a:endParaRPr sz="32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6" name="Google Shape;136;g2b1be07bb24_1_257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Ouvidoria SUS</a:t>
            </a: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37" name="Google Shape;137;g2b1be07bb24_1_25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525" y="2070123"/>
            <a:ext cx="2064225" cy="2064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2b1be07bb24_1_267"/>
          <p:cNvSpPr txBox="1"/>
          <p:nvPr>
            <p:ph idx="1" type="body"/>
          </p:nvPr>
        </p:nvSpPr>
        <p:spPr>
          <a:xfrm>
            <a:off x="481425" y="1400800"/>
            <a:ext cx="6762900" cy="360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>
                <a:solidFill>
                  <a:schemeClr val="dk1"/>
                </a:solidFill>
              </a:rPr>
              <a:t>Baseado nos princípios e diretrizes do SUS, a Ouvidoria está amparada em ideais de democracia e de participação dos usuários ; tem como objetivo principal garantir e ampliar o acesso do cidadão na busca efetiva de seus direitos, atuando enquanto ferramenta de gestão e instrumento de fortalecimento do controle social.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3" name="Google Shape;143;g2b1be07bb24_1_267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Ouvidoria SUS 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44" name="Google Shape;144;g2b1be07bb24_1_26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24600" y="2854918"/>
            <a:ext cx="1036350" cy="2193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g2b1be07bb24_1_26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417022" y="1174925"/>
            <a:ext cx="1666254" cy="1344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b1be07bb24_1_296"/>
          <p:cNvSpPr txBox="1"/>
          <p:nvPr>
            <p:ph idx="1" type="body"/>
          </p:nvPr>
        </p:nvSpPr>
        <p:spPr>
          <a:xfrm>
            <a:off x="114075" y="1358700"/>
            <a:ext cx="8667600" cy="343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2000">
                <a:solidFill>
                  <a:schemeClr val="dk1"/>
                </a:solidFill>
              </a:rPr>
              <a:t>A Ouvidoria do SUS - OUVSUS é o setor responsável por receber:</a:t>
            </a:r>
            <a:endParaRPr b="1" sz="20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dk1"/>
              </a:solidFill>
            </a:endParaRPr>
          </a:p>
          <a:p>
            <a:pPr indent="-361950" lvl="0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❏"/>
            </a:pPr>
            <a:r>
              <a:rPr lang="pt-BR" sz="2100">
                <a:solidFill>
                  <a:schemeClr val="dk1"/>
                </a:solidFill>
              </a:rPr>
              <a:t>reclamações, </a:t>
            </a:r>
            <a:endParaRPr sz="2100">
              <a:solidFill>
                <a:schemeClr val="dk1"/>
              </a:solidFill>
            </a:endParaRPr>
          </a:p>
          <a:p>
            <a:pPr indent="-361950" lvl="0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❏"/>
            </a:pPr>
            <a:r>
              <a:rPr lang="pt-BR" sz="2100">
                <a:solidFill>
                  <a:schemeClr val="dk1"/>
                </a:solidFill>
              </a:rPr>
              <a:t>denúncias, </a:t>
            </a:r>
            <a:endParaRPr sz="2100">
              <a:solidFill>
                <a:schemeClr val="dk1"/>
              </a:solidFill>
            </a:endParaRPr>
          </a:p>
          <a:p>
            <a:pPr indent="-361950" lvl="0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❏"/>
            </a:pPr>
            <a:r>
              <a:rPr lang="pt-BR" sz="2100">
                <a:solidFill>
                  <a:schemeClr val="dk1"/>
                </a:solidFill>
              </a:rPr>
              <a:t>sugestões, </a:t>
            </a:r>
            <a:endParaRPr sz="2100">
              <a:solidFill>
                <a:schemeClr val="dk1"/>
              </a:solidFill>
            </a:endParaRPr>
          </a:p>
          <a:p>
            <a:pPr indent="-361950" lvl="0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❏"/>
            </a:pPr>
            <a:r>
              <a:rPr lang="pt-BR" sz="2100">
                <a:solidFill>
                  <a:schemeClr val="dk1"/>
                </a:solidFill>
              </a:rPr>
              <a:t>elogios </a:t>
            </a:r>
            <a:endParaRPr sz="2100">
              <a:solidFill>
                <a:schemeClr val="dk1"/>
              </a:solidFill>
            </a:endParaRPr>
          </a:p>
          <a:p>
            <a:pPr indent="-361950" lvl="0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❏"/>
            </a:pPr>
            <a:r>
              <a:rPr lang="pt-BR" sz="2100">
                <a:solidFill>
                  <a:schemeClr val="dk1"/>
                </a:solidFill>
              </a:rPr>
              <a:t>e demais manifestações dos cidadãos quanto aos serviços e atendimentos prestados pelo SUS.</a:t>
            </a:r>
            <a:endParaRPr sz="21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1" name="Google Shape;151;g2b1be07bb24_1_296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Ouvidoria SUS 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52" name="Google Shape;152;g2b1be07bb24_1_29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33150" y="1792000"/>
            <a:ext cx="1772726" cy="1772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2b1be07bb24_1_283"/>
          <p:cNvSpPr txBox="1"/>
          <p:nvPr>
            <p:ph idx="1" type="body"/>
          </p:nvPr>
        </p:nvSpPr>
        <p:spPr>
          <a:xfrm>
            <a:off x="481425" y="1317950"/>
            <a:ext cx="8188200" cy="373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7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pt-BR" sz="1500">
                <a:solidFill>
                  <a:schemeClr val="dk1"/>
                </a:solidFill>
              </a:rPr>
              <a:t>A manifestação deve ser registrada sempre que o (a) cidadão (ã):</a:t>
            </a:r>
            <a:endParaRPr b="1" sz="1500">
              <a:solidFill>
                <a:schemeClr val="dk1"/>
              </a:solidFill>
            </a:endParaRPr>
          </a:p>
          <a:p>
            <a:pPr indent="-323850" lvl="0" marL="457200" rtl="0" algn="l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500"/>
              <a:buChar char="❏"/>
            </a:pPr>
            <a:r>
              <a:rPr lang="pt-BR" sz="1500">
                <a:solidFill>
                  <a:schemeClr val="dk1"/>
                </a:solidFill>
              </a:rPr>
              <a:t>Solicitar assistência (Ex: consultas, atendimentos, tratamentos, exames, medicamentos);</a:t>
            </a:r>
            <a:endParaRPr sz="1500">
              <a:solidFill>
                <a:schemeClr val="dk1"/>
              </a:solidFill>
            </a:endParaRPr>
          </a:p>
          <a:p>
            <a:pPr indent="-3238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Char char="❏"/>
            </a:pPr>
            <a:r>
              <a:rPr lang="pt-BR" sz="1500">
                <a:solidFill>
                  <a:schemeClr val="dk1"/>
                </a:solidFill>
              </a:rPr>
              <a:t>Relatar uma insatisfação (Ex: insatisfação com algum profissional de saúde, demora no atendimento, falta de material na unidade de saúde, falta de medicamento, etc.);</a:t>
            </a:r>
            <a:endParaRPr sz="1500">
              <a:solidFill>
                <a:schemeClr val="dk1"/>
              </a:solidFill>
            </a:endParaRPr>
          </a:p>
          <a:p>
            <a:pPr indent="-3238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Char char="❏"/>
            </a:pPr>
            <a:r>
              <a:rPr lang="pt-BR" sz="1500">
                <a:solidFill>
                  <a:schemeClr val="dk1"/>
                </a:solidFill>
              </a:rPr>
              <a:t>Denunciar uma irregularidade (Ex: Não cumprimento de carga horária pelo profissional de saúde, Cobrança por procedimentos cobertos pelo SUS, Negligência médica, etc.);</a:t>
            </a:r>
            <a:endParaRPr sz="1500">
              <a:solidFill>
                <a:schemeClr val="dk1"/>
              </a:solidFill>
            </a:endParaRPr>
          </a:p>
          <a:p>
            <a:pPr indent="-3238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Char char="❏"/>
            </a:pPr>
            <a:r>
              <a:rPr lang="pt-BR" sz="1500">
                <a:solidFill>
                  <a:schemeClr val="dk1"/>
                </a:solidFill>
              </a:rPr>
              <a:t>Registrar elogios e/ou sugestões relacionados à saúde (Ex: elogiar o atendimento recebido / o profissional que o atendeu, sugerir a Inclusão de medicamento no SUS / contratação de profissionais, etc.).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555555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1500"/>
              </a:spcBef>
              <a:spcAft>
                <a:spcPts val="0"/>
              </a:spcAft>
              <a:buNone/>
            </a:pPr>
            <a:r>
              <a:t/>
            </a:r>
            <a:endParaRPr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8" name="Google Shape;158;g2b1be07bb24_1_283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Ouvidoria SUS 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2b1be07bb24_1_291"/>
          <p:cNvSpPr txBox="1"/>
          <p:nvPr>
            <p:ph idx="1" type="body"/>
          </p:nvPr>
        </p:nvSpPr>
        <p:spPr>
          <a:xfrm>
            <a:off x="481425" y="1441550"/>
            <a:ext cx="7986000" cy="360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>
                <a:solidFill>
                  <a:schemeClr val="dk1"/>
                </a:solidFill>
              </a:rPr>
              <a:t>Ouvidorias do SUS, e o seu papel dentro da Gestão do Sistema Público de Saúde:</a:t>
            </a:r>
            <a:endParaRPr sz="36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2"/>
              <a:buFont typeface="Arial"/>
              <a:buNone/>
            </a:pPr>
            <a:r>
              <a:rPr lang="pt-BR" sz="3555" u="sng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https://youtu.be/J_LQfiVDp2A</a:t>
            </a:r>
            <a:endParaRPr sz="3555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852"/>
              <a:buFont typeface="Arial"/>
              <a:buNone/>
            </a:pPr>
            <a:r>
              <a:t/>
            </a:r>
            <a:endParaRPr sz="1295"/>
          </a:p>
          <a:p>
            <a:pPr indent="0" lvl="0" marL="0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t/>
            </a:r>
            <a:endParaRPr sz="36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64" name="Google Shape;164;g2b1be07bb24_1_291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Ouvidoria SUS 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2b1be07bb24_1_306"/>
          <p:cNvSpPr txBox="1"/>
          <p:nvPr>
            <p:ph idx="1" type="body"/>
          </p:nvPr>
        </p:nvSpPr>
        <p:spPr>
          <a:xfrm>
            <a:off x="5013125" y="2265175"/>
            <a:ext cx="3717600" cy="175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555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Ouvidoria SMS</a:t>
            </a:r>
            <a:endParaRPr sz="3555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295"/>
          </a:p>
          <a:p>
            <a:pPr indent="0" lvl="0" marL="0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70" name="Google Shape;170;g2b1be07bb24_1_306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Ouvidoria SMS/POA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71" name="Google Shape;171;g2b1be07bb24_1_30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57900" y="1271850"/>
            <a:ext cx="3631300" cy="3631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2b1be07bb24_1_313"/>
          <p:cNvSpPr txBox="1"/>
          <p:nvPr>
            <p:ph idx="1" type="body"/>
          </p:nvPr>
        </p:nvSpPr>
        <p:spPr>
          <a:xfrm>
            <a:off x="674250" y="2163325"/>
            <a:ext cx="3717600" cy="175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555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Atendimento da Ouvidoria</a:t>
            </a:r>
            <a:endParaRPr sz="3555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295"/>
          </a:p>
          <a:p>
            <a:pPr indent="0" lvl="0" marL="0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7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7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77" name="Google Shape;177;g2b1be07bb24_1_313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Ouvidoria SMS/POA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78" name="Google Shape;178;g2b1be07bb24_1_3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129550" y="1332975"/>
            <a:ext cx="3631300" cy="3631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2b1be07bb24_1_319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Ouvidoria SMS/POA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84" name="Google Shape;184;g2b1be07bb24_1_319"/>
          <p:cNvSpPr txBox="1"/>
          <p:nvPr/>
        </p:nvSpPr>
        <p:spPr>
          <a:xfrm>
            <a:off x="481425" y="1287400"/>
            <a:ext cx="8269800" cy="326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285750" lvl="0" marL="28575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-"/>
            </a:pPr>
            <a:r>
              <a:rPr lang="pt-BR" sz="2000">
                <a:solidFill>
                  <a:schemeClr val="dk1"/>
                </a:solidFill>
              </a:rPr>
              <a:t>Ouvidoria recebe as manifestações através dos canais de acesso;</a:t>
            </a:r>
            <a:endParaRPr sz="2000">
              <a:solidFill>
                <a:schemeClr val="dk1"/>
              </a:solidFill>
            </a:endParaRPr>
          </a:p>
          <a:p>
            <a:pPr indent="-285750" lvl="0" marL="28575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-"/>
            </a:pPr>
            <a:r>
              <a:rPr lang="pt-BR" sz="2000">
                <a:solidFill>
                  <a:schemeClr val="dk1"/>
                </a:solidFill>
              </a:rPr>
              <a:t>Gerado um número de  protocolo nos sistemas utilizados, que  é informado ao cidadão;</a:t>
            </a:r>
            <a:endParaRPr sz="2000">
              <a:solidFill>
                <a:schemeClr val="dk1"/>
              </a:solidFill>
            </a:endParaRPr>
          </a:p>
          <a:p>
            <a:pPr indent="-285750" lvl="0" marL="28575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-"/>
            </a:pPr>
            <a:r>
              <a:rPr lang="pt-BR" sz="2000">
                <a:solidFill>
                  <a:schemeClr val="dk1"/>
                </a:solidFill>
              </a:rPr>
              <a:t>O protocolo é encaminhado à área demandada para manifestação; (PRAZO)</a:t>
            </a:r>
            <a:endParaRPr sz="1800">
              <a:solidFill>
                <a:schemeClr val="dk2"/>
              </a:solidFill>
            </a:endParaRPr>
          </a:p>
          <a:p>
            <a:pPr indent="-285750" lvl="0" marL="28575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-"/>
            </a:pPr>
            <a:r>
              <a:rPr lang="pt-BR" sz="2000">
                <a:solidFill>
                  <a:schemeClr val="dk1"/>
                </a:solidFill>
              </a:rPr>
              <a:t>Protocolo retorna à ouvidoria para a formatação da resposta e envio ao cidadão;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2b1be07bb24_1_327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Ouvidoria SMS/POA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90" name="Google Shape;190;g2b1be07bb24_1_327"/>
          <p:cNvSpPr txBox="1"/>
          <p:nvPr/>
        </p:nvSpPr>
        <p:spPr>
          <a:xfrm>
            <a:off x="481425" y="1287400"/>
            <a:ext cx="8269800" cy="383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285750" lvl="0" marL="28575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-"/>
            </a:pPr>
            <a:r>
              <a:rPr lang="pt-BR" sz="2000">
                <a:solidFill>
                  <a:schemeClr val="dk1"/>
                </a:solidFill>
              </a:rPr>
              <a:t>A </a:t>
            </a:r>
            <a:r>
              <a:rPr lang="pt-BR" sz="2000">
                <a:solidFill>
                  <a:schemeClr val="dk1"/>
                </a:solidFill>
              </a:rPr>
              <a:t>Ouvidoria recebe as manifestações através dos canais de acesso;</a:t>
            </a:r>
            <a:endParaRPr sz="2000">
              <a:solidFill>
                <a:schemeClr val="dk1"/>
              </a:solidFill>
            </a:endParaRPr>
          </a:p>
          <a:p>
            <a:pPr indent="-285750" lvl="0" marL="28575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-"/>
            </a:pPr>
            <a:r>
              <a:rPr lang="pt-BR" sz="2000">
                <a:solidFill>
                  <a:schemeClr val="dk1"/>
                </a:solidFill>
              </a:rPr>
              <a:t>É gerado um número de  protocolo nos sistemas utilizados, que  é informado ao cidadão; (prazo resposta 30 dias*);</a:t>
            </a:r>
            <a:endParaRPr sz="2000">
              <a:solidFill>
                <a:schemeClr val="dk1"/>
              </a:solidFill>
            </a:endParaRPr>
          </a:p>
          <a:p>
            <a:pPr indent="-285750" lvl="0" marL="28575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-"/>
            </a:pPr>
            <a:r>
              <a:rPr lang="pt-BR" sz="2000">
                <a:solidFill>
                  <a:schemeClr val="dk1"/>
                </a:solidFill>
              </a:rPr>
              <a:t>O protocolo é encaminhado à área demandada para manifestação; (20 dias*);</a:t>
            </a:r>
            <a:endParaRPr sz="1800">
              <a:solidFill>
                <a:schemeClr val="dk2"/>
              </a:solidFill>
            </a:endParaRPr>
          </a:p>
          <a:p>
            <a:pPr indent="-285750" lvl="0" marL="28575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-"/>
            </a:pPr>
            <a:r>
              <a:rPr lang="pt-BR" sz="2000">
                <a:solidFill>
                  <a:schemeClr val="dk1"/>
                </a:solidFill>
              </a:rPr>
              <a:t>O p</a:t>
            </a:r>
            <a:r>
              <a:rPr lang="pt-BR" sz="2000">
                <a:solidFill>
                  <a:schemeClr val="dk1"/>
                </a:solidFill>
              </a:rPr>
              <a:t>rotocolo retorna à ouvidoria para a formatação da resposta e envio ao cidadão;</a:t>
            </a:r>
            <a:endParaRPr sz="2000">
              <a:solidFill>
                <a:schemeClr val="dk1"/>
              </a:solidFill>
            </a:endParaRPr>
          </a:p>
          <a:p>
            <a:pPr indent="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</a:endParaRPr>
          </a:p>
          <a:p>
            <a:pPr indent="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>
                <a:solidFill>
                  <a:schemeClr val="dk1"/>
                </a:solidFill>
              </a:rPr>
              <a:t>*prazo resposta ao cidadão (ã) pode ser prorrogado uma única vez por igual período.</a:t>
            </a: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2b1cf929ab2_0_0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Ouvidoria SMS/POA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96" name="Google Shape;196;g2b1cf929ab2_0_0"/>
          <p:cNvSpPr txBox="1"/>
          <p:nvPr/>
        </p:nvSpPr>
        <p:spPr>
          <a:xfrm>
            <a:off x="1957575" y="1313650"/>
            <a:ext cx="4889100" cy="34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683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Char char="-"/>
            </a:pPr>
            <a:r>
              <a:rPr lang="pt-BR" sz="2200">
                <a:solidFill>
                  <a:schemeClr val="dk1"/>
                </a:solidFill>
              </a:rPr>
              <a:t>A Ouvidoria responde pelos sistemas 136 Ouvidor SUS e 156+POA;</a:t>
            </a:r>
            <a:endParaRPr sz="2200">
              <a:solidFill>
                <a:schemeClr val="dk2"/>
              </a:solidFill>
            </a:endParaRPr>
          </a:p>
          <a:p>
            <a:pPr indent="-3683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Char char="-"/>
            </a:pPr>
            <a:r>
              <a:rPr lang="pt-BR" sz="2200">
                <a:solidFill>
                  <a:schemeClr val="dk1"/>
                </a:solidFill>
              </a:rPr>
              <a:t>Sistema Me-Ouv (Ouvidoria Geral do Município);</a:t>
            </a:r>
            <a:endParaRPr sz="2200">
              <a:solidFill>
                <a:schemeClr val="dk2"/>
              </a:solidFill>
            </a:endParaRPr>
          </a:p>
          <a:p>
            <a:pPr indent="-3683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Char char="-"/>
            </a:pPr>
            <a:r>
              <a:rPr lang="pt-BR" sz="2200">
                <a:solidFill>
                  <a:schemeClr val="dk1"/>
                </a:solidFill>
              </a:rPr>
              <a:t>Sistema e-SIC (Solicitação Informações ao Cidadão);</a:t>
            </a:r>
            <a:endParaRPr sz="2200">
              <a:solidFill>
                <a:schemeClr val="dk2"/>
              </a:solidFill>
            </a:endParaRPr>
          </a:p>
          <a:p>
            <a:pPr indent="-3683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Char char="-"/>
            </a:pPr>
            <a:r>
              <a:rPr lang="pt-BR" sz="2200">
                <a:solidFill>
                  <a:schemeClr val="dk1"/>
                </a:solidFill>
              </a:rPr>
              <a:t>Solicitações de Negativas;</a:t>
            </a:r>
            <a:endParaRPr sz="2200">
              <a:solidFill>
                <a:schemeClr val="dk2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</a:endParaRPr>
          </a:p>
        </p:txBody>
      </p:sp>
      <p:pic>
        <p:nvPicPr>
          <p:cNvPr id="197" name="Google Shape;197;g2b1cf929ab2_0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515150"/>
            <a:ext cx="1671324" cy="1238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g2b1cf929ab2_0_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3333750"/>
            <a:ext cx="1686724" cy="1238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g2b1cf929ab2_0_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917750" y="3560150"/>
            <a:ext cx="2026850" cy="935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g2b1cf929ab2_0_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980525" y="1582838"/>
            <a:ext cx="1727700" cy="1604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2b1cf929ab2_0_9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Qualificando o trabalho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06" name="Google Shape;206;g2b1cf929ab2_0_9"/>
          <p:cNvSpPr txBox="1"/>
          <p:nvPr/>
        </p:nvSpPr>
        <p:spPr>
          <a:xfrm>
            <a:off x="562225" y="1313650"/>
            <a:ext cx="6589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683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Char char="❏"/>
            </a:pPr>
            <a:r>
              <a:rPr lang="pt-BR" sz="2200">
                <a:solidFill>
                  <a:schemeClr val="dk2"/>
                </a:solidFill>
              </a:rPr>
              <a:t>Cadastro do (a) cidadão (ã) - homônimos</a:t>
            </a:r>
            <a:endParaRPr sz="1200">
              <a:solidFill>
                <a:schemeClr val="dk1"/>
              </a:solidFill>
            </a:endParaRPr>
          </a:p>
        </p:txBody>
      </p:sp>
      <p:pic>
        <p:nvPicPr>
          <p:cNvPr id="207" name="Google Shape;207;g2b1cf929ab2_0_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1300" y="1968875"/>
            <a:ext cx="7496766" cy="3001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2b1cf929ab2_0_21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Qualificando o trabalho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13" name="Google Shape;213;g2b1cf929ab2_0_21"/>
          <p:cNvSpPr txBox="1"/>
          <p:nvPr/>
        </p:nvSpPr>
        <p:spPr>
          <a:xfrm>
            <a:off x="562225" y="1313650"/>
            <a:ext cx="6589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683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Char char="❏"/>
            </a:pPr>
            <a:r>
              <a:rPr lang="pt-BR" sz="2200">
                <a:solidFill>
                  <a:schemeClr val="dk2"/>
                </a:solidFill>
              </a:rPr>
              <a:t>Cadastro do (a) cidadão (ã) - dados completos</a:t>
            </a:r>
            <a:endParaRPr sz="1200">
              <a:solidFill>
                <a:schemeClr val="dk1"/>
              </a:solidFill>
            </a:endParaRPr>
          </a:p>
        </p:txBody>
      </p:sp>
      <p:pic>
        <p:nvPicPr>
          <p:cNvPr id="214" name="Google Shape;214;g2b1cf929ab2_0_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0025" y="1831550"/>
            <a:ext cx="7300795" cy="3001850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g2b1cf929ab2_0_21"/>
          <p:cNvSpPr/>
          <p:nvPr/>
        </p:nvSpPr>
        <p:spPr>
          <a:xfrm>
            <a:off x="2925175" y="4093600"/>
            <a:ext cx="183300" cy="651900"/>
          </a:xfrm>
          <a:prstGeom prst="upArrow">
            <a:avLst>
              <a:gd fmla="val 50000" name="adj1"/>
              <a:gd fmla="val 50000" name="adj2"/>
            </a:avLst>
          </a:prstGeom>
          <a:solidFill>
            <a:srgbClr val="FF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g2b1cf929ab2_0_21"/>
          <p:cNvSpPr/>
          <p:nvPr/>
        </p:nvSpPr>
        <p:spPr>
          <a:xfrm rot="-3211452">
            <a:off x="6341451" y="4118476"/>
            <a:ext cx="183184" cy="651918"/>
          </a:xfrm>
          <a:prstGeom prst="upArrow">
            <a:avLst>
              <a:gd fmla="val 50000" name="adj1"/>
              <a:gd fmla="val 50000" name="adj2"/>
            </a:avLst>
          </a:prstGeom>
          <a:solidFill>
            <a:srgbClr val="FF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g2b1cf929ab2_0_21"/>
          <p:cNvSpPr/>
          <p:nvPr/>
        </p:nvSpPr>
        <p:spPr>
          <a:xfrm rot="3453453">
            <a:off x="311674" y="4057059"/>
            <a:ext cx="183427" cy="651982"/>
          </a:xfrm>
          <a:prstGeom prst="upArrow">
            <a:avLst>
              <a:gd fmla="val 54746" name="adj1"/>
              <a:gd fmla="val 50000" name="adj2"/>
            </a:avLst>
          </a:prstGeom>
          <a:solidFill>
            <a:srgbClr val="FF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2b1cf929ab2_0_29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Qualificando o trabalho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3" name="Google Shape;223;g2b1cf929ab2_0_29"/>
          <p:cNvSpPr txBox="1"/>
          <p:nvPr/>
        </p:nvSpPr>
        <p:spPr>
          <a:xfrm>
            <a:off x="562225" y="1313650"/>
            <a:ext cx="6589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683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Char char="❏"/>
            </a:pPr>
            <a:r>
              <a:rPr lang="pt-BR" sz="2200">
                <a:solidFill>
                  <a:schemeClr val="dk2"/>
                </a:solidFill>
              </a:rPr>
              <a:t>Cadastro do (a) cidadão (ã) - dados completos</a:t>
            </a:r>
            <a:endParaRPr sz="1200">
              <a:solidFill>
                <a:schemeClr val="dk1"/>
              </a:solidFill>
            </a:endParaRPr>
          </a:p>
        </p:txBody>
      </p:sp>
      <p:pic>
        <p:nvPicPr>
          <p:cNvPr id="224" name="Google Shape;224;g2b1cf929ab2_0_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81675" y="1968850"/>
            <a:ext cx="6296087" cy="3001850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g2b1cf929ab2_0_29"/>
          <p:cNvSpPr/>
          <p:nvPr/>
        </p:nvSpPr>
        <p:spPr>
          <a:xfrm rot="1346101">
            <a:off x="139737" y="2713353"/>
            <a:ext cx="937020" cy="213878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0000"/>
              </a:highlight>
            </a:endParaRPr>
          </a:p>
        </p:txBody>
      </p:sp>
      <p:sp>
        <p:nvSpPr>
          <p:cNvPr id="226" name="Google Shape;226;g2b1cf929ab2_0_29"/>
          <p:cNvSpPr/>
          <p:nvPr/>
        </p:nvSpPr>
        <p:spPr>
          <a:xfrm>
            <a:off x="5196850" y="3655650"/>
            <a:ext cx="1273200" cy="213900"/>
          </a:xfrm>
          <a:prstGeom prst="leftArrow">
            <a:avLst>
              <a:gd fmla="val 50000" name="adj1"/>
              <a:gd fmla="val 50000" name="adj2"/>
            </a:avLst>
          </a:prstGeom>
          <a:solidFill>
            <a:srgbClr val="FF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2b1cf929ab2_0_38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Qualificando o trabalho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32" name="Google Shape;232;g2b1cf929ab2_0_38"/>
          <p:cNvSpPr txBox="1"/>
          <p:nvPr/>
        </p:nvSpPr>
        <p:spPr>
          <a:xfrm>
            <a:off x="847400" y="1522188"/>
            <a:ext cx="6589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683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Char char="❏"/>
            </a:pPr>
            <a:r>
              <a:rPr lang="pt-BR" sz="2200">
                <a:solidFill>
                  <a:schemeClr val="dk2"/>
                </a:solidFill>
              </a:rPr>
              <a:t>Tipo de retorno e prazo de resposta:</a:t>
            </a:r>
            <a:endParaRPr sz="1200">
              <a:solidFill>
                <a:schemeClr val="dk1"/>
              </a:solidFill>
            </a:endParaRPr>
          </a:p>
        </p:txBody>
      </p:sp>
      <p:pic>
        <p:nvPicPr>
          <p:cNvPr id="233" name="Google Shape;233;g2b1cf929ab2_0_38"/>
          <p:cNvPicPr preferRelativeResize="0"/>
          <p:nvPr/>
        </p:nvPicPr>
        <p:blipFill rotWithShape="1">
          <a:blip r:embed="rId4">
            <a:alphaModFix/>
          </a:blip>
          <a:srcRect b="0" l="0" r="0" t="12663"/>
          <a:stretch/>
        </p:blipFill>
        <p:spPr>
          <a:xfrm>
            <a:off x="995975" y="2509625"/>
            <a:ext cx="7152025" cy="1970325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g2b1cf929ab2_0_38"/>
          <p:cNvSpPr/>
          <p:nvPr/>
        </p:nvSpPr>
        <p:spPr>
          <a:xfrm rot="1187567">
            <a:off x="5501714" y="3655664"/>
            <a:ext cx="1273111" cy="213890"/>
          </a:xfrm>
          <a:prstGeom prst="leftArrow">
            <a:avLst>
              <a:gd fmla="val 50000" name="adj1"/>
              <a:gd fmla="val 50000" name="adj2"/>
            </a:avLst>
          </a:prstGeom>
          <a:solidFill>
            <a:srgbClr val="FF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2b1cf929ab2_0_50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Registro ou não ?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40" name="Google Shape;240;g2b1cf929ab2_0_50"/>
          <p:cNvSpPr txBox="1"/>
          <p:nvPr/>
        </p:nvSpPr>
        <p:spPr>
          <a:xfrm>
            <a:off x="1679550" y="1332125"/>
            <a:ext cx="5784900" cy="367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Char char="❏"/>
            </a:pPr>
            <a:r>
              <a:rPr lang="pt-BR" sz="2000">
                <a:solidFill>
                  <a:schemeClr val="dk2"/>
                </a:solidFill>
              </a:rPr>
              <a:t>Não consegue agendar consulta na US</a:t>
            </a:r>
            <a:endParaRPr sz="2000">
              <a:solidFill>
                <a:schemeClr val="dk2"/>
              </a:solidFill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Char char="❏"/>
            </a:pPr>
            <a:r>
              <a:rPr lang="pt-BR" sz="2000">
                <a:solidFill>
                  <a:schemeClr val="dk2"/>
                </a:solidFill>
              </a:rPr>
              <a:t>Demora no atendimento na UPA</a:t>
            </a:r>
            <a:endParaRPr sz="2000">
              <a:solidFill>
                <a:schemeClr val="dk2"/>
              </a:solidFill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Char char="❏"/>
            </a:pPr>
            <a:r>
              <a:rPr lang="pt-BR" sz="2000">
                <a:solidFill>
                  <a:schemeClr val="dk2"/>
                </a:solidFill>
              </a:rPr>
              <a:t>Falta de medicamento XXX</a:t>
            </a:r>
            <a:endParaRPr sz="2000">
              <a:solidFill>
                <a:schemeClr val="dk2"/>
              </a:solidFill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Char char="❏"/>
            </a:pPr>
            <a:r>
              <a:rPr lang="pt-BR" sz="2000">
                <a:solidFill>
                  <a:schemeClr val="dk2"/>
                </a:solidFill>
              </a:rPr>
              <a:t>Informações sobre consulta com dermatologista </a:t>
            </a:r>
            <a:endParaRPr sz="2000">
              <a:solidFill>
                <a:schemeClr val="dk2"/>
              </a:solidFill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Char char="❏"/>
            </a:pPr>
            <a:r>
              <a:rPr lang="pt-BR" sz="2000">
                <a:solidFill>
                  <a:schemeClr val="dk2"/>
                </a:solidFill>
              </a:rPr>
              <a:t>Previsão do agendamento de RX</a:t>
            </a:r>
            <a:endParaRPr sz="2000">
              <a:solidFill>
                <a:schemeClr val="dk2"/>
              </a:solidFill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Char char="❏"/>
            </a:pPr>
            <a:r>
              <a:rPr lang="pt-BR" sz="2000">
                <a:solidFill>
                  <a:schemeClr val="dk2"/>
                </a:solidFill>
              </a:rPr>
              <a:t>Elogio à funcionário de US</a:t>
            </a:r>
            <a:endParaRPr sz="2000">
              <a:solidFill>
                <a:schemeClr val="dk2"/>
              </a:solidFill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Char char="❏"/>
            </a:pPr>
            <a:r>
              <a:rPr lang="pt-BR" sz="2000">
                <a:solidFill>
                  <a:schemeClr val="dk2"/>
                </a:solidFill>
              </a:rPr>
              <a:t>Mau atendimento Hospital XXXX</a:t>
            </a:r>
            <a:endParaRPr sz="2000">
              <a:solidFill>
                <a:schemeClr val="dk2"/>
              </a:solidFill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Char char="❏"/>
            </a:pPr>
            <a:r>
              <a:rPr lang="pt-BR" sz="2000">
                <a:solidFill>
                  <a:schemeClr val="dk2"/>
                </a:solidFill>
              </a:rPr>
              <a:t>Falta de Médico na US</a:t>
            </a:r>
            <a:endParaRPr sz="2000">
              <a:solidFill>
                <a:schemeClr val="dk2"/>
              </a:solidFill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Char char="❏"/>
            </a:pPr>
            <a:r>
              <a:rPr lang="pt-BR" sz="2000">
                <a:solidFill>
                  <a:schemeClr val="dk2"/>
                </a:solidFill>
              </a:rPr>
              <a:t>Não atendimento SAMU</a:t>
            </a:r>
            <a:endParaRPr sz="2000">
              <a:solidFill>
                <a:schemeClr val="dk2"/>
              </a:solidFill>
            </a:endParaRPr>
          </a:p>
        </p:txBody>
      </p:sp>
      <p:pic>
        <p:nvPicPr>
          <p:cNvPr id="241" name="Google Shape;241;g2b1cf929ab2_0_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28474" y="1154025"/>
            <a:ext cx="1556600" cy="1268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g2b1cf929ab2_0_5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200" y="3874200"/>
            <a:ext cx="1367224" cy="11368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2b1cf929ab2_0_60"/>
          <p:cNvSpPr txBox="1"/>
          <p:nvPr>
            <p:ph type="title"/>
          </p:nvPr>
        </p:nvSpPr>
        <p:spPr>
          <a:xfrm>
            <a:off x="481425" y="150"/>
            <a:ext cx="7986000" cy="105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pt-BR" sz="302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Registro ou não ?</a:t>
            </a:r>
            <a:endParaRPr b="1" sz="302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48" name="Google Shape;248;g2b1cf929ab2_0_60"/>
          <p:cNvSpPr txBox="1"/>
          <p:nvPr/>
        </p:nvSpPr>
        <p:spPr>
          <a:xfrm>
            <a:off x="1509900" y="1637675"/>
            <a:ext cx="6124200" cy="267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❏"/>
            </a:pPr>
            <a:r>
              <a:rPr lang="pt-BR" sz="2400">
                <a:solidFill>
                  <a:schemeClr val="dk2"/>
                </a:solidFill>
              </a:rPr>
              <a:t>Falta de Médico na UPA de Viamão</a:t>
            </a:r>
            <a:endParaRPr sz="2400">
              <a:solidFill>
                <a:schemeClr val="dk2"/>
              </a:solidFill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❏"/>
            </a:pPr>
            <a:r>
              <a:rPr lang="pt-BR" sz="2400">
                <a:solidFill>
                  <a:schemeClr val="dk2"/>
                </a:solidFill>
              </a:rPr>
              <a:t>Demora atendimento no Hospital XXXX</a:t>
            </a:r>
            <a:endParaRPr sz="2400">
              <a:solidFill>
                <a:schemeClr val="dk2"/>
              </a:solidFill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❏"/>
            </a:pPr>
            <a:r>
              <a:rPr lang="pt-BR" sz="2400">
                <a:solidFill>
                  <a:schemeClr val="dk2"/>
                </a:solidFill>
              </a:rPr>
              <a:t>Denúncia de funcionário chefia do Hospital YYY</a:t>
            </a:r>
            <a:endParaRPr sz="2400">
              <a:solidFill>
                <a:schemeClr val="dk2"/>
              </a:solidFill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❏"/>
            </a:pPr>
            <a:r>
              <a:rPr lang="pt-BR" sz="2400">
                <a:solidFill>
                  <a:schemeClr val="dk2"/>
                </a:solidFill>
              </a:rPr>
              <a:t>Reclamação de resposta da Ouvidoria</a:t>
            </a:r>
            <a:endParaRPr sz="2400">
              <a:solidFill>
                <a:schemeClr val="dk2"/>
              </a:solidFill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❏"/>
            </a:pPr>
            <a:r>
              <a:rPr lang="pt-BR" sz="2400">
                <a:solidFill>
                  <a:schemeClr val="dk2"/>
                </a:solidFill>
              </a:rPr>
              <a:t>Informações vacinas</a:t>
            </a:r>
            <a:endParaRPr sz="2400">
              <a:solidFill>
                <a:schemeClr val="dk2"/>
              </a:solidFill>
            </a:endParaRPr>
          </a:p>
        </p:txBody>
      </p:sp>
      <p:pic>
        <p:nvPicPr>
          <p:cNvPr id="249" name="Google Shape;249;g2b1cf929ab2_0_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28474" y="3744825"/>
            <a:ext cx="1556600" cy="1268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g2b1cf929ab2_0_6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200" y="1207200"/>
            <a:ext cx="1367224" cy="11368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DE3BB">
            <a:alpha val="34117"/>
          </a:srgbClr>
        </a:solidFill>
      </p:bgPr>
    </p:bg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5" name="Google Shape;255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" y="-397882"/>
            <a:ext cx="9143997" cy="6094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6" name="Google Shape;256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80662" y="1909050"/>
            <a:ext cx="2582676" cy="1795774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p11"/>
          <p:cNvSpPr txBox="1"/>
          <p:nvPr>
            <p:ph idx="4294967295" type="ctrTitle"/>
          </p:nvPr>
        </p:nvSpPr>
        <p:spPr>
          <a:xfrm>
            <a:off x="311700" y="519150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i="0" lang="pt-BR" sz="30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Muito obrigado!</a:t>
            </a:r>
            <a:endParaRPr b="1" i="0" sz="3000" u="none" cap="none" strike="noStrik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lang="pt-BR" sz="20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Roibison Portela </a:t>
            </a:r>
            <a:endParaRPr b="1" sz="20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lang="pt-BR" sz="20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Ouvidoria SMS-POA</a:t>
            </a:r>
            <a:endParaRPr b="1" sz="20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