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  <p:sldMasterId id="2147483660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5143500" cx="9144000"/>
  <p:notesSz cx="6858000" cy="9144000"/>
  <p:embeddedFontLst>
    <p:embeddedFont>
      <p:font typeface="Manrope"/>
      <p:regular r:id="rId16"/>
      <p:bold r:id="rId17"/>
    </p:embeddedFont>
    <p:embeddedFont>
      <p:font typeface="Manrope ExtraBold"/>
      <p:bold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19" roundtripDataSignature="AMtx7mjCNlSmVjpdnxnT8F18mLCetDnd8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Manrope-bold.fntdata"/><Relationship Id="rId16" Type="http://schemas.openxmlformats.org/officeDocument/2006/relationships/font" Target="fonts/Manrope-regular.fntdata"/><Relationship Id="rId5" Type="http://schemas.openxmlformats.org/officeDocument/2006/relationships/slideMaster" Target="slideMasters/slideMaster2.xml"/><Relationship Id="rId19" Type="http://customschemas.google.com/relationships/presentationmetadata" Target="metadata"/><Relationship Id="rId6" Type="http://schemas.openxmlformats.org/officeDocument/2006/relationships/notesMaster" Target="notesMasters/notesMaster1.xml"/><Relationship Id="rId18" Type="http://schemas.openxmlformats.org/officeDocument/2006/relationships/font" Target="fonts/ManropeExtraBold-bold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7" name="Google Shape;97;p1:notes"/>
          <p:cNvSpPr txBox="1"/>
          <p:nvPr>
            <p:ph idx="1" type="body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5525" lIns="95525" spcFirstLastPara="1" rIns="95525" wrap="square" tIns="95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e6b55b0d49_1_4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5" name="Google Shape;105;g1e6b55b0d49_1_418:notes"/>
          <p:cNvSpPr txBox="1"/>
          <p:nvPr>
            <p:ph idx="1" type="body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5525" lIns="95525" spcFirstLastPara="1" rIns="95525" wrap="square" tIns="95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e6b55b0d49_1_43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4" name="Google Shape;114;g1e6b55b0d49_1_431:notes"/>
          <p:cNvSpPr txBox="1"/>
          <p:nvPr>
            <p:ph idx="1" type="body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5525" lIns="95525" spcFirstLastPara="1" rIns="95525" wrap="square" tIns="95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1e6b55b0d49_1_44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3" name="Google Shape;123;g1e6b55b0d49_1_441:notes"/>
          <p:cNvSpPr txBox="1"/>
          <p:nvPr>
            <p:ph idx="1" type="body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5525" lIns="95525" spcFirstLastPara="1" rIns="95525" wrap="square" tIns="95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e6b55b0d49_1_45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2" name="Google Shape;132;g1e6b55b0d49_1_452:notes"/>
          <p:cNvSpPr txBox="1"/>
          <p:nvPr>
            <p:ph idx="1" type="body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5525" lIns="95525" spcFirstLastPara="1" rIns="95525" wrap="square" tIns="95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e6b55b0d49_1_47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41" name="Google Shape;141;g1e6b55b0d49_1_476:notes"/>
          <p:cNvSpPr txBox="1"/>
          <p:nvPr>
            <p:ph idx="1" type="body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5525" lIns="95525" spcFirstLastPara="1" rIns="95525" wrap="square" tIns="95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1e6b55b0d49_1_48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0" name="Google Shape;150;g1e6b55b0d49_1_484:notes"/>
          <p:cNvSpPr txBox="1"/>
          <p:nvPr>
            <p:ph idx="1" type="body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5525" lIns="95525" spcFirstLastPara="1" rIns="95525" wrap="square" tIns="95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1e6b55b0d49_1_18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8" name="Google Shape;158;g1e6b55b0d49_1_180:notes"/>
          <p:cNvSpPr txBox="1"/>
          <p:nvPr>
            <p:ph idx="1" type="body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5525" lIns="95525" spcFirstLastPara="1" rIns="95525" wrap="square" tIns="95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1e6b55b0d49_1_1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66" name="Google Shape;166;g1e6b55b0d49_1_130:notes"/>
          <p:cNvSpPr txBox="1"/>
          <p:nvPr>
            <p:ph idx="1" type="body"/>
          </p:nvPr>
        </p:nvSpPr>
        <p:spPr>
          <a:xfrm>
            <a:off x="685480" y="4343369"/>
            <a:ext cx="5487000" cy="41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5525" lIns="95525" spcFirstLastPara="1" rIns="95525" wrap="square" tIns="955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1" name="Google Shape;11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2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5" name="Google Shape;15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" name="Google Shape;20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1" name="Google Shape;21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" name="Google Shape;24;p2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2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9" name="Google Shape;29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2" name="Google Shape;32;p2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3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6" name="Google Shape;36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3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0" name="Google Shape;40;p3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1" name="Google Shape;41;p3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2" name="Google Shape;42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5" name="Google Shape;45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p3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1e6b55b0d49_1_89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56" name="Google Shape;56;g1e6b55b0d49_1_8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e6b55b0d49_1_9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9" name="Google Shape;59;g1e6b55b0d49_1_9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60" name="Google Shape;60;g1e6b55b0d49_1_9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e6b55b0d49_1_9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e6b55b0d49_1_9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g1e6b55b0d49_1_9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6" name="Google Shape;66;g1e6b55b0d49_1_9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e6b55b0d49_1_10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9" name="Google Shape;69;g1e6b55b0d49_1_102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0" name="Google Shape;70;g1e6b55b0d49_1_102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g1e6b55b0d49_1_10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1e6b55b0d49_1_10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4" name="Google Shape;74;g1e6b55b0d49_1_10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1e6b55b0d49_1_11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7" name="Google Shape;77;g1e6b55b0d49_1_11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8" name="Google Shape;78;g1e6b55b0d49_1_1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e6b55b0d49_1_114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1" name="Google Shape;81;g1e6b55b0d49_1_1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e6b55b0d49_1_117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g1e6b55b0d49_1_117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5" name="Google Shape;85;g1e6b55b0d49_1_117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6" name="Google Shape;86;g1e6b55b0d49_1_117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7" name="Google Shape;87;g1e6b55b0d49_1_1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1e6b55b0d49_1_123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0" name="Google Shape;90;g1e6b55b0d49_1_1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1e6b55b0d49_1_126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3" name="Google Shape;93;g1e6b55b0d49_1_126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4" name="Google Shape;94;g1e6b55b0d49_1_1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22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e6b55b0d49_1_8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Google Shape;52;g1e6b55b0d49_1_8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Google Shape;53;g1e6b55b0d49_1_8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Relationship Id="rId4" Type="http://schemas.openxmlformats.org/officeDocument/2006/relationships/image" Target="../media/image12.jpg"/><Relationship Id="rId5" Type="http://schemas.openxmlformats.org/officeDocument/2006/relationships/image" Target="../media/image3.png"/><Relationship Id="rId6" Type="http://schemas.openxmlformats.org/officeDocument/2006/relationships/image" Target="../media/image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cwa.pub/vvcLy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Relationship Id="rId4" Type="http://schemas.openxmlformats.org/officeDocument/2006/relationships/image" Target="../media/image16.jpg"/><Relationship Id="rId5" Type="http://schemas.openxmlformats.org/officeDocument/2006/relationships/image" Target="../media/image3.png"/><Relationship Id="rId6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"/>
          <p:cNvPicPr preferRelativeResize="0"/>
          <p:nvPr/>
        </p:nvPicPr>
        <p:blipFill rotWithShape="1">
          <a:blip r:embed="rId4">
            <a:alphaModFix/>
          </a:blip>
          <a:srcRect b="7798" l="0" r="0" t="7806"/>
          <a:stretch/>
        </p:blipFill>
        <p:spPr>
          <a:xfrm>
            <a:off x="0" y="0"/>
            <a:ext cx="914400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" y="-9"/>
            <a:ext cx="9144000" cy="5143508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"/>
          <p:cNvSpPr txBox="1"/>
          <p:nvPr/>
        </p:nvSpPr>
        <p:spPr>
          <a:xfrm>
            <a:off x="4025700" y="216725"/>
            <a:ext cx="4904400" cy="132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t-BR" sz="3700">
                <a:solidFill>
                  <a:schemeClr val="l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TOTENS DE SEGURANÇA</a:t>
            </a:r>
            <a:endParaRPr b="0" i="0" sz="3700" u="none" cap="none" strike="noStrike">
              <a:solidFill>
                <a:schemeClr val="l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102" name="Google Shape;102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5523" y="4469475"/>
            <a:ext cx="600151" cy="42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e6b55b0d49_1_418"/>
          <p:cNvSpPr txBox="1"/>
          <p:nvPr/>
        </p:nvSpPr>
        <p:spPr>
          <a:xfrm>
            <a:off x="3200400" y="267650"/>
            <a:ext cx="5928000" cy="66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8ED04"/>
              </a:buClr>
              <a:buSzPts val="2700"/>
              <a:buFont typeface="Manrope ExtraBold"/>
              <a:buNone/>
            </a:pPr>
            <a:r>
              <a:rPr lang="pt-BR" sz="3100">
                <a:solidFill>
                  <a:srgbClr val="00556F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TOTENS DE SEGURANÇA</a:t>
            </a:r>
            <a:endParaRPr b="0" i="0" sz="1800" u="none" cap="none" strike="noStrike">
              <a:solidFill>
                <a:srgbClr val="00556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g1e6b55b0d49_1_418"/>
          <p:cNvSpPr txBox="1"/>
          <p:nvPr/>
        </p:nvSpPr>
        <p:spPr>
          <a:xfrm>
            <a:off x="3200550" y="744750"/>
            <a:ext cx="5928000" cy="4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2D8D17"/>
                </a:solidFill>
                <a:latin typeface="Manrope"/>
                <a:ea typeface="Manrope"/>
                <a:cs typeface="Manrope"/>
                <a:sym typeface="Manrope"/>
              </a:rPr>
              <a:t>Ostensividade e prevenção à violência</a:t>
            </a:r>
            <a:endParaRPr b="1" i="0" sz="1700" u="none" cap="none" strike="noStrike">
              <a:solidFill>
                <a:srgbClr val="2D8D17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09" name="Google Shape;109;g1e6b55b0d49_1_418"/>
          <p:cNvSpPr/>
          <p:nvPr/>
        </p:nvSpPr>
        <p:spPr>
          <a:xfrm flipH="1" rot="10800000">
            <a:off x="-35325" y="-45625"/>
            <a:ext cx="9179400" cy="141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g1e6b55b0d49_1_418"/>
          <p:cNvPicPr preferRelativeResize="0"/>
          <p:nvPr/>
        </p:nvPicPr>
        <p:blipFill rotWithShape="1">
          <a:blip r:embed="rId3">
            <a:alphaModFix/>
          </a:blip>
          <a:srcRect b="0" l="3218" r="3227" t="0"/>
          <a:stretch/>
        </p:blipFill>
        <p:spPr>
          <a:xfrm>
            <a:off x="-35325" y="-45625"/>
            <a:ext cx="3235797" cy="5189121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g1e6b55b0d49_1_418"/>
          <p:cNvSpPr txBox="1"/>
          <p:nvPr/>
        </p:nvSpPr>
        <p:spPr>
          <a:xfrm>
            <a:off x="3475075" y="1309125"/>
            <a:ext cx="5355600" cy="24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A Prefeitura está na fase final da instalação de dez totens de segurança interativos em locais de grande circulação de pessoas. </a:t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A operação já iniciou nos equipamentos da Orla 1, Orla 3, Elevada da Conceição, Auditório Araújo Vianna, POP Center, Rodoviária, Avenida Salgado Filho e Largo Glênio Peres.</a:t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e6b55b0d49_1_431"/>
          <p:cNvSpPr txBox="1"/>
          <p:nvPr/>
        </p:nvSpPr>
        <p:spPr>
          <a:xfrm>
            <a:off x="0" y="267650"/>
            <a:ext cx="5928000" cy="66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8ED04"/>
              </a:buClr>
              <a:buSzPts val="2700"/>
              <a:buFont typeface="Manrope ExtraBold"/>
              <a:buNone/>
            </a:pPr>
            <a:r>
              <a:rPr lang="pt-BR" sz="3100">
                <a:solidFill>
                  <a:srgbClr val="00556F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TOTENS DE SEGURANÇA</a:t>
            </a:r>
            <a:endParaRPr b="0" i="0" sz="1800" u="none" cap="none" strike="noStrike">
              <a:solidFill>
                <a:srgbClr val="00556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g1e6b55b0d49_1_431"/>
          <p:cNvSpPr txBox="1"/>
          <p:nvPr/>
        </p:nvSpPr>
        <p:spPr>
          <a:xfrm>
            <a:off x="150" y="744750"/>
            <a:ext cx="5928000" cy="4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2D8D17"/>
                </a:solidFill>
                <a:latin typeface="Manrope"/>
                <a:ea typeface="Manrope"/>
                <a:cs typeface="Manrope"/>
                <a:sym typeface="Manrope"/>
              </a:rPr>
              <a:t>Ostensividade e prevenção</a:t>
            </a:r>
            <a:endParaRPr b="1" i="0" sz="1700" u="none" cap="none" strike="noStrike">
              <a:solidFill>
                <a:srgbClr val="2D8D17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18" name="Google Shape;118;g1e6b55b0d49_1_431"/>
          <p:cNvSpPr/>
          <p:nvPr/>
        </p:nvSpPr>
        <p:spPr>
          <a:xfrm flipH="1" rot="10800000">
            <a:off x="-35325" y="-45625"/>
            <a:ext cx="9179400" cy="141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g1e6b55b0d49_1_431"/>
          <p:cNvPicPr preferRelativeResize="0"/>
          <p:nvPr/>
        </p:nvPicPr>
        <p:blipFill rotWithShape="1">
          <a:blip r:embed="rId3">
            <a:alphaModFix/>
          </a:blip>
          <a:srcRect b="0" l="3218" r="3227" t="0"/>
          <a:stretch/>
        </p:blipFill>
        <p:spPr>
          <a:xfrm>
            <a:off x="5908275" y="-45625"/>
            <a:ext cx="3235797" cy="5189121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g1e6b55b0d49_1_431"/>
          <p:cNvSpPr txBox="1"/>
          <p:nvPr/>
        </p:nvSpPr>
        <p:spPr>
          <a:xfrm>
            <a:off x="274675" y="1309125"/>
            <a:ext cx="5355600" cy="27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O próximo passo é a conclusão da instalação nas proximidades da Praça da Matriz e no Viaduto Otávio Rocha, que ainda dependem de ajustes na rede elétrica. </a:t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Um centro de operações dedicado exclusivamente aos totens foi instalado na base da Guarda Municipal localizada no trecho 1 da Orla.</a:t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e6b55b0d49_1_441"/>
          <p:cNvSpPr txBox="1"/>
          <p:nvPr/>
        </p:nvSpPr>
        <p:spPr>
          <a:xfrm>
            <a:off x="3200400" y="267650"/>
            <a:ext cx="5928000" cy="66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8ED04"/>
              </a:buClr>
              <a:buSzPts val="2700"/>
              <a:buFont typeface="Manrope ExtraBold"/>
              <a:buNone/>
            </a:pPr>
            <a:r>
              <a:rPr lang="pt-BR" sz="3100">
                <a:solidFill>
                  <a:srgbClr val="00556F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TOTENS DE SEGURANÇA</a:t>
            </a:r>
            <a:endParaRPr b="0" i="0" sz="1800" u="none" cap="none" strike="noStrike">
              <a:solidFill>
                <a:srgbClr val="00556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g1e6b55b0d49_1_441"/>
          <p:cNvSpPr txBox="1"/>
          <p:nvPr/>
        </p:nvSpPr>
        <p:spPr>
          <a:xfrm>
            <a:off x="3200550" y="744750"/>
            <a:ext cx="5928000" cy="4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2D8D17"/>
                </a:solidFill>
                <a:latin typeface="Manrope"/>
                <a:ea typeface="Manrope"/>
                <a:cs typeface="Manrope"/>
                <a:sym typeface="Manrope"/>
              </a:rPr>
              <a:t>Prevenção e ostensividade</a:t>
            </a:r>
            <a:endParaRPr b="1" i="0" sz="1700" u="none" cap="none" strike="noStrike">
              <a:solidFill>
                <a:srgbClr val="2D8D17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27" name="Google Shape;127;g1e6b55b0d49_1_441"/>
          <p:cNvSpPr/>
          <p:nvPr/>
        </p:nvSpPr>
        <p:spPr>
          <a:xfrm flipH="1" rot="10800000">
            <a:off x="-35325" y="-45625"/>
            <a:ext cx="9179400" cy="141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g1e6b55b0d49_1_441"/>
          <p:cNvPicPr preferRelativeResize="0"/>
          <p:nvPr/>
        </p:nvPicPr>
        <p:blipFill rotWithShape="1">
          <a:blip r:embed="rId3">
            <a:alphaModFix/>
          </a:blip>
          <a:srcRect b="0" l="29218" r="29218" t="0"/>
          <a:stretch/>
        </p:blipFill>
        <p:spPr>
          <a:xfrm>
            <a:off x="-35325" y="-45625"/>
            <a:ext cx="3235799" cy="5189122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g1e6b55b0d49_1_441"/>
          <p:cNvSpPr txBox="1"/>
          <p:nvPr/>
        </p:nvSpPr>
        <p:spPr>
          <a:xfrm>
            <a:off x="3475075" y="1309125"/>
            <a:ext cx="5355600" cy="278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A estrutura, que já está em funcionamento, vai funcionar de forma concomitante ao Centro Integrado de Coordenação de Serviços (Ceic-POA).</a:t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t/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 Todos os servidores deslocados ao atendimento de ocorrências passaram por treinamento em dezembro, e já atuaram em grandes eventos como o Réveillon da Capital.</a:t>
            </a:r>
            <a:endParaRPr b="1" i="0" sz="1700" u="none" cap="none" strike="noStrike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1e6b55b0d49_1_452"/>
          <p:cNvSpPr txBox="1"/>
          <p:nvPr/>
        </p:nvSpPr>
        <p:spPr>
          <a:xfrm>
            <a:off x="0" y="267650"/>
            <a:ext cx="5928000" cy="66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8ED04"/>
              </a:buClr>
              <a:buSzPts val="2700"/>
              <a:buFont typeface="Manrope ExtraBold"/>
              <a:buNone/>
            </a:pPr>
            <a:r>
              <a:rPr lang="pt-BR" sz="3100">
                <a:solidFill>
                  <a:srgbClr val="00556F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TOTENS DE SEGURANÇA</a:t>
            </a:r>
            <a:endParaRPr b="0" i="0" sz="1800" u="none" cap="none" strike="noStrike">
              <a:solidFill>
                <a:srgbClr val="00556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g1e6b55b0d49_1_452"/>
          <p:cNvSpPr txBox="1"/>
          <p:nvPr/>
        </p:nvSpPr>
        <p:spPr>
          <a:xfrm>
            <a:off x="150" y="744750"/>
            <a:ext cx="5928000" cy="4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2D8D17"/>
                </a:solidFill>
                <a:latin typeface="Manrope"/>
                <a:ea typeface="Manrope"/>
                <a:cs typeface="Manrope"/>
                <a:sym typeface="Manrope"/>
              </a:rPr>
              <a:t>Tecnologia</a:t>
            </a:r>
            <a:endParaRPr b="1" i="0" sz="1700" u="none" cap="none" strike="noStrike">
              <a:solidFill>
                <a:srgbClr val="2D8D17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36" name="Google Shape;136;g1e6b55b0d49_1_452"/>
          <p:cNvSpPr/>
          <p:nvPr/>
        </p:nvSpPr>
        <p:spPr>
          <a:xfrm flipH="1" rot="10800000">
            <a:off x="-35325" y="-45625"/>
            <a:ext cx="9179400" cy="141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7" name="Google Shape;137;g1e6b55b0d49_1_452"/>
          <p:cNvPicPr preferRelativeResize="0"/>
          <p:nvPr/>
        </p:nvPicPr>
        <p:blipFill rotWithShape="1">
          <a:blip r:embed="rId3">
            <a:alphaModFix/>
          </a:blip>
          <a:srcRect b="0" l="19555" r="38080" t="0"/>
          <a:stretch/>
        </p:blipFill>
        <p:spPr>
          <a:xfrm>
            <a:off x="5630275" y="-38625"/>
            <a:ext cx="3513726" cy="5189127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g1e6b55b0d49_1_452"/>
          <p:cNvSpPr txBox="1"/>
          <p:nvPr/>
        </p:nvSpPr>
        <p:spPr>
          <a:xfrm>
            <a:off x="274675" y="1309125"/>
            <a:ext cx="5355600" cy="24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Cada totem é equipado com seis câmeras de videomonitoramento e botão de emergência, permitindo o contato direto da população com agentes da Guarda Municipal. </a:t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Eles têm quatro metros de altura, sistema anti-vandalismo, anti-trote, capacidade análise comportamental e reconhecimento facial.</a:t>
            </a:r>
            <a:endParaRPr b="1" i="0" sz="1700" u="none" cap="none" strike="noStrike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e6b55b0d49_1_476"/>
          <p:cNvSpPr txBox="1"/>
          <p:nvPr/>
        </p:nvSpPr>
        <p:spPr>
          <a:xfrm>
            <a:off x="3200400" y="267650"/>
            <a:ext cx="5928000" cy="66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8ED04"/>
              </a:buClr>
              <a:buSzPts val="2700"/>
              <a:buFont typeface="Manrope ExtraBold"/>
              <a:buNone/>
            </a:pPr>
            <a:r>
              <a:rPr lang="pt-BR" sz="3100">
                <a:solidFill>
                  <a:srgbClr val="00556F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TOTEM DE SEGURANÇA</a:t>
            </a:r>
            <a:endParaRPr b="0" i="0" sz="1800" u="none" cap="none" strike="noStrike">
              <a:solidFill>
                <a:srgbClr val="00556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g1e6b55b0d49_1_476"/>
          <p:cNvSpPr txBox="1"/>
          <p:nvPr/>
        </p:nvSpPr>
        <p:spPr>
          <a:xfrm>
            <a:off x="3200550" y="744750"/>
            <a:ext cx="5928000" cy="4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2D8D17"/>
                </a:solidFill>
                <a:latin typeface="Manrope"/>
                <a:ea typeface="Manrope"/>
                <a:cs typeface="Manrope"/>
                <a:sym typeface="Manrope"/>
              </a:rPr>
              <a:t>Investimento</a:t>
            </a:r>
            <a:endParaRPr b="1" i="0" sz="1700" u="none" cap="none" strike="noStrike">
              <a:solidFill>
                <a:srgbClr val="2D8D17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45" name="Google Shape;145;g1e6b55b0d49_1_476"/>
          <p:cNvSpPr/>
          <p:nvPr/>
        </p:nvSpPr>
        <p:spPr>
          <a:xfrm flipH="1" rot="10800000">
            <a:off x="-35325" y="-45625"/>
            <a:ext cx="9179400" cy="141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g1e6b55b0d49_1_476"/>
          <p:cNvPicPr preferRelativeResize="0"/>
          <p:nvPr/>
        </p:nvPicPr>
        <p:blipFill rotWithShape="1">
          <a:blip r:embed="rId3">
            <a:alphaModFix/>
          </a:blip>
          <a:srcRect b="440" l="10249" r="48337" t="-440"/>
          <a:stretch/>
        </p:blipFill>
        <p:spPr>
          <a:xfrm>
            <a:off x="-35325" y="-45625"/>
            <a:ext cx="3235799" cy="5189125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g1e6b55b0d49_1_476"/>
          <p:cNvSpPr txBox="1"/>
          <p:nvPr/>
        </p:nvSpPr>
        <p:spPr>
          <a:xfrm>
            <a:off x="3475075" y="1309125"/>
            <a:ext cx="53556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O aluguel dos equipamentos ocorreu sob investimento anual de R$ 2,3 milhões.</a:t>
            </a:r>
            <a:endParaRPr b="1" i="0" sz="1700" u="none" cap="none" strike="noStrike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1e6b55b0d49_1_484"/>
          <p:cNvSpPr txBox="1"/>
          <p:nvPr/>
        </p:nvSpPr>
        <p:spPr>
          <a:xfrm>
            <a:off x="0" y="267650"/>
            <a:ext cx="9144000" cy="66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8ED04"/>
              </a:buClr>
              <a:buSzPts val="2700"/>
              <a:buFont typeface="Manrope ExtraBold"/>
              <a:buNone/>
            </a:pPr>
            <a:r>
              <a:rPr lang="pt-BR" sz="3100">
                <a:solidFill>
                  <a:srgbClr val="00556F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TOTEM DE SEGURANÇA</a:t>
            </a:r>
            <a:endParaRPr b="0" i="0" sz="1800" u="none" cap="none" strike="noStrike">
              <a:solidFill>
                <a:srgbClr val="00556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g1e6b55b0d49_1_484"/>
          <p:cNvSpPr txBox="1"/>
          <p:nvPr/>
        </p:nvSpPr>
        <p:spPr>
          <a:xfrm>
            <a:off x="150" y="744750"/>
            <a:ext cx="9179400" cy="44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2D8D17"/>
                </a:solidFill>
                <a:latin typeface="Manrope"/>
                <a:ea typeface="Manrope"/>
                <a:cs typeface="Manrope"/>
                <a:sym typeface="Manrope"/>
              </a:rPr>
              <a:t>Exemplo prático</a:t>
            </a:r>
            <a:endParaRPr b="1" i="0" sz="1700" u="none" cap="none" strike="noStrike">
              <a:solidFill>
                <a:srgbClr val="2D8D17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  <p:sp>
        <p:nvSpPr>
          <p:cNvPr id="154" name="Google Shape;154;g1e6b55b0d49_1_484"/>
          <p:cNvSpPr/>
          <p:nvPr/>
        </p:nvSpPr>
        <p:spPr>
          <a:xfrm flipH="1" rot="10800000">
            <a:off x="-35325" y="-45625"/>
            <a:ext cx="9179400" cy="141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g1e6b55b0d49_1_484"/>
          <p:cNvSpPr txBox="1"/>
          <p:nvPr/>
        </p:nvSpPr>
        <p:spPr>
          <a:xfrm>
            <a:off x="-125" y="1309125"/>
            <a:ext cx="9144000" cy="19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SBT</a:t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27/12/2023 | 19h32m | SBT Rio Grande 2ª Edição | 04m16s</a:t>
            </a:r>
            <a:endParaRPr i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>
                <a:solidFill>
                  <a:srgbClr val="00556F"/>
                </a:solidFill>
                <a:latin typeface="Manrope"/>
                <a:ea typeface="Manrope"/>
                <a:cs typeface="Manrope"/>
                <a:sym typeface="Manrope"/>
              </a:rPr>
              <a:t>Totem facilita contato com guarda municipal da capital</a:t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pt-BR" sz="1700" u="sng">
                <a:solidFill>
                  <a:schemeClr val="hlink"/>
                </a:solidFill>
                <a:latin typeface="Manrope"/>
                <a:ea typeface="Manrope"/>
                <a:cs typeface="Manrope"/>
                <a:sym typeface="Manrope"/>
                <a:hlinkClick r:id="rId3"/>
              </a:rPr>
              <a:t>https://cwa.pub/vvcLy</a:t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  <a:p>
            <a:pPr indent="0" lvl="0" marL="0" marR="0" rtl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700">
              <a:solidFill>
                <a:srgbClr val="00556F"/>
              </a:solidFill>
              <a:latin typeface="Manrope"/>
              <a:ea typeface="Manrope"/>
              <a:cs typeface="Manrope"/>
              <a:sym typeface="Manrope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g1e6b55b0d49_1_18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6329" y="-94375"/>
            <a:ext cx="9176663" cy="6116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g1e6b55b0d49_1_18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45975" y="-170575"/>
            <a:ext cx="9206299" cy="5467975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g1e6b55b0d49_1_180"/>
          <p:cNvSpPr txBox="1"/>
          <p:nvPr/>
        </p:nvSpPr>
        <p:spPr>
          <a:xfrm>
            <a:off x="3586300" y="369125"/>
            <a:ext cx="53439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i="0" lang="pt-BR" sz="3700" u="none" cap="none" strike="noStrike">
                <a:solidFill>
                  <a:schemeClr val="lt1"/>
                </a:solidFill>
                <a:latin typeface="Manrope ExtraBold"/>
                <a:ea typeface="Manrope ExtraBold"/>
                <a:cs typeface="Manrope ExtraBold"/>
                <a:sym typeface="Manrope ExtraBold"/>
              </a:rPr>
              <a:t>OBRIGADO!</a:t>
            </a:r>
            <a:endParaRPr b="0" i="0" sz="3700" u="none" cap="none" strike="noStrike">
              <a:solidFill>
                <a:schemeClr val="lt1"/>
              </a:solidFill>
              <a:latin typeface="Manrope ExtraBold"/>
              <a:ea typeface="Manrope ExtraBold"/>
              <a:cs typeface="Manrope ExtraBold"/>
              <a:sym typeface="Manrope ExtraBold"/>
            </a:endParaRPr>
          </a:p>
        </p:txBody>
      </p:sp>
      <p:pic>
        <p:nvPicPr>
          <p:cNvPr id="163" name="Google Shape;163;g1e6b55b0d49_1_18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5523" y="4545675"/>
            <a:ext cx="600151" cy="42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1e6b55b0d49_1_130"/>
          <p:cNvSpPr/>
          <p:nvPr/>
        </p:nvSpPr>
        <p:spPr>
          <a:xfrm flipH="1" rot="10800000">
            <a:off x="-35325" y="-45625"/>
            <a:ext cx="9179400" cy="1413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9" name="Google Shape;169;g1e6b55b0d49_1_1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4775" y="1256925"/>
            <a:ext cx="8839200" cy="26296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