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sldIdLst>
    <p:sldId id="270" r:id="rId2"/>
    <p:sldId id="257" r:id="rId3"/>
    <p:sldId id="258" r:id="rId4"/>
    <p:sldId id="259" r:id="rId5"/>
    <p:sldId id="262" r:id="rId6"/>
    <p:sldId id="272" r:id="rId7"/>
    <p:sldId id="273" r:id="rId8"/>
    <p:sldId id="274" r:id="rId9"/>
    <p:sldId id="263" r:id="rId10"/>
    <p:sldId id="260" r:id="rId11"/>
    <p:sldId id="264" r:id="rId12"/>
    <p:sldId id="266" r:id="rId13"/>
    <p:sldId id="275" r:id="rId14"/>
    <p:sldId id="268" r:id="rId15"/>
    <p:sldId id="276" r:id="rId16"/>
    <p:sldId id="271" r:id="rId17"/>
    <p:sldId id="27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4111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2456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2635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110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9242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55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1989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351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6774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759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656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334DB5C-3491-4B10-8A9B-45A6922F6412}" type="datetimeFigureOut">
              <a:rPr lang="pt-BR" smtClean="0"/>
              <a:t>08/11/2021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D26D540-AD14-4947-972F-3B958CC07185}" type="slidenum">
              <a:rPr lang="pt-BR" smtClean="0"/>
              <a:t>‹nº›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5733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C6E698C-8155-4B8B-BDC9-B7299772B5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01C0F92-9644-4514-A928-E9A5AB5C7B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201" y="643467"/>
            <a:ext cx="6255026" cy="5054008"/>
          </a:xfrm>
        </p:spPr>
        <p:txBody>
          <a:bodyPr anchor="ctr">
            <a:normAutofit/>
          </a:bodyPr>
          <a:lstStyle/>
          <a:p>
            <a:pPr algn="r"/>
            <a:r>
              <a:rPr lang="pt-BR" b="1" dirty="0">
                <a:solidFill>
                  <a:schemeClr val="tx2"/>
                </a:solidFill>
                <a:latin typeface="+mn-lt"/>
              </a:rPr>
              <a:t>PROBARE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367926-9AE6-4BF9-B351-16B9F0D0C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70995" y="643467"/>
            <a:ext cx="3341488" cy="5054008"/>
          </a:xfrm>
        </p:spPr>
        <p:txBody>
          <a:bodyPr anchor="ctr">
            <a:normAutofit/>
          </a:bodyPr>
          <a:lstStyle/>
          <a:p>
            <a:r>
              <a:rPr lang="pt-BR" b="1" dirty="0">
                <a:latin typeface="+mn-lt"/>
              </a:rPr>
              <a:t>PROGRAMA BRASILEIRO DE AUTO REGULAMENTAÇÃO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525C9A-1972-4836-BA7A-706C946EF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391367"/>
            <a:ext cx="0" cy="355820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C22D9B36-9BE7-472B-8808-7E0D68107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40942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A549DE7-671D-4575-AF43-858FD9998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22AB3C5-C026-49D7-B6B5-7B0A6E3AF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 descr="Desenho de um círculo&#10;&#10;Descrição gerada automaticamente com confiança baixa">
            <a:extLst>
              <a:ext uri="{FF2B5EF4-FFF2-40B4-BE49-F238E27FC236}">
                <a16:creationId xmlns:a16="http://schemas.microsoft.com/office/drawing/2014/main" id="{9C76C2C6-C36B-4E98-A6A4-9E83E2AF9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8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D83C80E7-615D-46DF-8997-31982F344307}"/>
              </a:ext>
            </a:extLst>
          </p:cNvPr>
          <p:cNvSpPr txBox="1"/>
          <p:nvPr/>
        </p:nvSpPr>
        <p:spPr>
          <a:xfrm>
            <a:off x="1722783" y="1060173"/>
            <a:ext cx="889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VOCÊ SABE O QUE É O PROBARE?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B12C801-86FF-47DA-A738-55316E5E0954}"/>
              </a:ext>
            </a:extLst>
          </p:cNvPr>
          <p:cNvSpPr txBox="1"/>
          <p:nvPr/>
        </p:nvSpPr>
        <p:spPr>
          <a:xfrm>
            <a:off x="1099930" y="2117828"/>
            <a:ext cx="1017767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200" b="0" i="0" dirty="0">
                <a:effectLst/>
              </a:rPr>
              <a:t>O Programa Brasileiro de Autorregulação do Setor de Relacionamento, foi criado em 2005 com o objetivo de consolidar algumas regras de boas práticas na área de relacionamento com o consumidor.</a:t>
            </a:r>
          </a:p>
          <a:p>
            <a:pPr algn="just"/>
            <a:br>
              <a:rPr lang="pt-BR" sz="2200" dirty="0"/>
            </a:br>
            <a:endParaRPr lang="pt-BR" sz="2200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D152F93F-7BF9-4FDA-A7E0-CBFD26275395}"/>
              </a:ext>
            </a:extLst>
          </p:cNvPr>
          <p:cNvSpPr txBox="1"/>
          <p:nvPr/>
        </p:nvSpPr>
        <p:spPr>
          <a:xfrm>
            <a:off x="1099930" y="3234901"/>
            <a:ext cx="1017767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200" b="0" i="0" dirty="0">
                <a:effectLst/>
              </a:rPr>
              <a:t>Ele nasceu através de uma iniciativa da Associação Brasileiras das Relações Empresa Cliente (ABRAREC), Associação Brasileira de Tele serviço (ABT) e da Associação Brasileira de Marketing de Dados (ABEMD) que, juntas, elaboraram um Código de Ética, que deve ser respeitado por todas as empresas que fazem o serviço de atendimento aos seus consumidores em território nacional.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BBD0BBB8-A0D1-4FDE-A1E8-A2EB96DF1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1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86709041-AC18-47B0-A3F7-53AF85E20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788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82BD9463-558A-4B72-85C4-70F35D1F7D0C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SELO DE ÉTICA</a:t>
            </a:r>
          </a:p>
        </p:txBody>
      </p:sp>
      <p:sp useBgFill="1"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BE978703-5262-4F8B-852C-9BF1F42EA636}"/>
              </a:ext>
            </a:extLst>
          </p:cNvPr>
          <p:cNvSpPr/>
          <p:nvPr/>
        </p:nvSpPr>
        <p:spPr>
          <a:xfrm>
            <a:off x="1172818" y="2177724"/>
            <a:ext cx="10045148" cy="1251276"/>
          </a:xfrm>
          <a:prstGeom prst="roundRect">
            <a:avLst/>
          </a:prstGeom>
          <a:effectLst>
            <a:outerShdw blurRad="50800" dist="50800" dir="5400000" algn="ctr" rotWithShape="0">
              <a:schemeClr val="accent2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443D239-820C-44C4-93A6-53018B302D40}"/>
              </a:ext>
            </a:extLst>
          </p:cNvPr>
          <p:cNvSpPr txBox="1"/>
          <p:nvPr/>
        </p:nvSpPr>
        <p:spPr>
          <a:xfrm>
            <a:off x="1205948" y="2418641"/>
            <a:ext cx="997888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200" i="0" dirty="0">
                <a:effectLst/>
              </a:rPr>
              <a:t>Ao cumprir todas as normas estabelecidas a empresa recebe um Selo de Ética, que comprova que suas premissas e ações estão de acordo com as boas práticas exigidas.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6F6B3AF-476D-46C2-A80F-94F1069B5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087" y="3669917"/>
            <a:ext cx="7220673" cy="234580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7A5D77F-C2E5-4903-BF0D-AC1B55BA9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0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CA232FDA-5FA9-4608-B6DD-3CBD36882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35633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6869596B-B0A7-41AD-A973-A10D177CD580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0761D1B-7830-4E8E-96D6-8B1871BFFC9E}"/>
              </a:ext>
            </a:extLst>
          </p:cNvPr>
          <p:cNvSpPr txBox="1"/>
          <p:nvPr/>
        </p:nvSpPr>
        <p:spPr>
          <a:xfrm>
            <a:off x="1510748" y="1786833"/>
            <a:ext cx="963433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200" b="0" i="0" dirty="0">
                <a:effectLst/>
              </a:rPr>
              <a:t>As empresas certificadas pelo PROBARE se comprometem a seguir as práticas recomendadas em seu Código de Ética: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8351B5A7-2EC9-48F1-A9AB-294F98BE4358}"/>
              </a:ext>
            </a:extLst>
          </p:cNvPr>
          <p:cNvSpPr/>
          <p:nvPr/>
        </p:nvSpPr>
        <p:spPr>
          <a:xfrm>
            <a:off x="1245704" y="2690336"/>
            <a:ext cx="9780104" cy="14773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CABC96C-3D82-45E4-95E9-52FC003DBB4E}"/>
              </a:ext>
            </a:extLst>
          </p:cNvPr>
          <p:cNvSpPr txBox="1"/>
          <p:nvPr/>
        </p:nvSpPr>
        <p:spPr>
          <a:xfrm>
            <a:off x="1510748" y="2690336"/>
            <a:ext cx="943554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i="0" dirty="0">
                <a:effectLst/>
              </a:rPr>
              <a:t>Artigo 1º - Apresentação</a:t>
            </a:r>
          </a:p>
          <a:p>
            <a:pPr algn="just"/>
            <a:r>
              <a:rPr lang="pt-BR" sz="3000" b="1" i="0" dirty="0">
                <a:effectLst/>
              </a:rPr>
              <a:t>Em todo contato o agente deve apresentar-se, identificar a empresa que representa e informar o motivo do contato.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F64DE155-05AC-4955-B7EB-E53DD91BE423}"/>
              </a:ext>
            </a:extLst>
          </p:cNvPr>
          <p:cNvSpPr txBox="1"/>
          <p:nvPr/>
        </p:nvSpPr>
        <p:spPr>
          <a:xfrm>
            <a:off x="1369103" y="4278245"/>
            <a:ext cx="607672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1º. 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Não devem ser feitas ofertas ou solicitações sob pretexto de pesquisa, sorteio ou serviço similar, quando o verdadeiro objetivo for à venda.</a:t>
            </a:r>
          </a:p>
          <a:p>
            <a:pPr algn="just">
              <a:defRPr/>
            </a:pPr>
            <a:endParaRPr lang="pt-BR" sz="1600" dirty="0">
              <a:latin typeface="+mn-lt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2º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Sempre que o Consumidor manifestar a sua contrariedade quanto ao prosseguimento do contato naquele momento, a sua vontade deverá ser respeitada.</a:t>
            </a:r>
            <a:endParaRPr lang="pt-BR" sz="1600" dirty="0">
              <a:latin typeface="+mn-lt"/>
              <a:cs typeface="Arial" charset="0"/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D2D3151E-89CC-4FFB-B3D0-4539EE542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20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65DCD62-05F0-4C4A-B80E-3A6AC87CA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Vetores Telemarketing: Desenho vetorial, imagens vetoriais Telemarketing|  Depositphotos">
            <a:extLst>
              <a:ext uri="{FF2B5EF4-FFF2-40B4-BE49-F238E27FC236}">
                <a16:creationId xmlns:a16="http://schemas.microsoft.com/office/drawing/2014/main" id="{0EA68881-6B04-4E08-9C2B-1C40FBEAEC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4" r="9276"/>
          <a:stretch/>
        </p:blipFill>
        <p:spPr bwMode="auto">
          <a:xfrm>
            <a:off x="8102048" y="4278245"/>
            <a:ext cx="2420178" cy="2068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6940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3AF9005F-0AFF-4B36-9C26-96A8220B36A6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B6E65B9C-5074-4B5F-8D07-CF6A47D9D3C1}"/>
              </a:ext>
            </a:extLst>
          </p:cNvPr>
          <p:cNvSpPr/>
          <p:nvPr/>
        </p:nvSpPr>
        <p:spPr>
          <a:xfrm>
            <a:off x="1908312" y="1892046"/>
            <a:ext cx="8375374" cy="12457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9B98B93-72D4-432A-8E3D-883DD04D5D9D}"/>
              </a:ext>
            </a:extLst>
          </p:cNvPr>
          <p:cNvSpPr txBox="1"/>
          <p:nvPr/>
        </p:nvSpPr>
        <p:spPr>
          <a:xfrm>
            <a:off x="2047461" y="2033291"/>
            <a:ext cx="83488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i="0" dirty="0">
                <a:effectLst/>
              </a:rPr>
              <a:t>Artigo 2º - Clareza e Honestidade</a:t>
            </a:r>
          </a:p>
          <a:p>
            <a:pPr algn="l"/>
            <a:r>
              <a:rPr lang="pt-BR" sz="3000" b="1" i="0" dirty="0">
                <a:effectLst/>
              </a:rPr>
              <a:t>As ofertas devem ser claras, honestas e completas.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DB6353C-7EDD-42D2-A6FF-9C8EC862A411}"/>
              </a:ext>
            </a:extLst>
          </p:cNvPr>
          <p:cNvSpPr txBox="1"/>
          <p:nvPr/>
        </p:nvSpPr>
        <p:spPr>
          <a:xfrm>
            <a:off x="970163" y="3416234"/>
            <a:ext cx="733068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1º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O preço, eventuais taxas extras, condições de pagamento e obrigações nas quais incorre o Consumidor ao aceitar a transação, incluindo limitações da oferta (quantidade e tempo, se aplicável) e riscos à saúde ou segurança devem ser esclarecidos.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3D23FD53-684B-4C19-A390-1631E9410B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F22E2FB-0BA8-4C36-89FA-31002B895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6C3A491D-D7AF-4FEB-956B-2249B53CBA61}"/>
              </a:ext>
            </a:extLst>
          </p:cNvPr>
          <p:cNvSpPr txBox="1"/>
          <p:nvPr/>
        </p:nvSpPr>
        <p:spPr>
          <a:xfrm>
            <a:off x="970163" y="4625221"/>
            <a:ext cx="733068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2º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Não devem ser oferecidos produtos e serviços que atentem contra a legislação vigente.</a:t>
            </a:r>
          </a:p>
          <a:p>
            <a:pPr algn="just">
              <a:defRPr/>
            </a:pPr>
            <a:endParaRPr lang="pt-BR" sz="1600" dirty="0">
              <a:cs typeface="Times New Roman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cs typeface="Times New Roman" pitchFamily="18" charset="0"/>
              </a:rPr>
              <a:t>Parágrafo 3º</a:t>
            </a:r>
            <a:r>
              <a:rPr lang="pt-BR" sz="1600" dirty="0">
                <a:cs typeface="Times New Roman" pitchFamily="18" charset="0"/>
              </a:rPr>
              <a:t>. Não devem ser oferecidos produtos e serviços quando estes não estejam disponíveis ou quando não houver previsão de entrega ou fornecimento, salvo concordância explícita do Consumidor por aguardar.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9403B8B8-BA45-413C-A635-4A0C3C289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0852" y="3274989"/>
            <a:ext cx="2769505" cy="3034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62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3AF9005F-0AFF-4B36-9C26-96A8220B36A6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B6E65B9C-5074-4B5F-8D07-CF6A47D9D3C1}"/>
              </a:ext>
            </a:extLst>
          </p:cNvPr>
          <p:cNvSpPr/>
          <p:nvPr/>
        </p:nvSpPr>
        <p:spPr>
          <a:xfrm>
            <a:off x="1908312" y="1892046"/>
            <a:ext cx="8375374" cy="12457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9B98B93-72D4-432A-8E3D-883DD04D5D9D}"/>
              </a:ext>
            </a:extLst>
          </p:cNvPr>
          <p:cNvSpPr txBox="1"/>
          <p:nvPr/>
        </p:nvSpPr>
        <p:spPr>
          <a:xfrm>
            <a:off x="2047461" y="2033291"/>
            <a:ext cx="83488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i="0" dirty="0">
                <a:effectLst/>
              </a:rPr>
              <a:t>Artigo 2º - Clareza e Honestidade</a:t>
            </a:r>
          </a:p>
          <a:p>
            <a:pPr algn="l"/>
            <a:r>
              <a:rPr lang="pt-BR" sz="3000" b="1" i="0" dirty="0">
                <a:effectLst/>
              </a:rPr>
              <a:t>As ofertas devem ser claras, honestas e completas.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3D23FD53-684B-4C19-A390-1631E9410B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F22E2FB-0BA8-4C36-89FA-31002B895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6C3A491D-D7AF-4FEB-956B-2249B53CBA61}"/>
              </a:ext>
            </a:extLst>
          </p:cNvPr>
          <p:cNvSpPr txBox="1"/>
          <p:nvPr/>
        </p:nvSpPr>
        <p:spPr>
          <a:xfrm>
            <a:off x="689113" y="3363786"/>
            <a:ext cx="1088003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4º. 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Na comercialização (venda) de produtos e/ou serviços, tanto no ativo como no receptivo, antes do encerramento da venda, devem ser plenamente ratificados: a especificação clara do produto ou serviço, o prazo previsto para entrega, o preço total do produto/serviço, as condições ou planos de pagamento, a existência de quaisquer despesas extras (fretes, impostos, seguro, manipulação de produto), o tempo de garantia do produto/serviço, o prazo de desistência do contrato, endereço ou telefone para que o Consumidor possa entrar em contato com a Empresa/Contratante ou Central de Relacionamento e confirmação expressa do consentimento do Consumidor.</a:t>
            </a:r>
            <a:endParaRPr lang="pt-BR" sz="1600" dirty="0">
              <a:latin typeface="+mn-lt"/>
              <a:cs typeface="Arial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7DFBC550-C9DC-42DA-9ABC-6EBE3B156EB6}"/>
              </a:ext>
            </a:extLst>
          </p:cNvPr>
          <p:cNvSpPr txBox="1"/>
          <p:nvPr/>
        </p:nvSpPr>
        <p:spPr>
          <a:xfrm>
            <a:off x="689113" y="5093415"/>
            <a:ext cx="1088003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itchFamily="18" charset="0"/>
              </a:rPr>
              <a:t>Parágrafo 5º</a:t>
            </a:r>
            <a:r>
              <a:rPr lang="pt-BR" altLang="pt-BR" sz="1600" dirty="0">
                <a:cs typeface="Times New Roman" pitchFamily="18" charset="0"/>
              </a:rPr>
              <a:t>. A Central de Relacionamento deve possuir evidências da Empresa/Contratante de que as informações prestadas são verdadeiras e factíveis para cada serviço, incluindo adendos e modificações. Essa declaração pode estar contida dentro do contrato de prestação de serviços, no caso de Centrais de Relacionamento terceirizadas e no próprio instrumento de adesão ao Código de Ética, no caso de Centrais de Relacionamento próprias. </a:t>
            </a:r>
          </a:p>
        </p:txBody>
      </p:sp>
    </p:spTree>
    <p:extLst>
      <p:ext uri="{BB962C8B-B14F-4D97-AF65-F5344CB8AC3E}">
        <p14:creationId xmlns:p14="http://schemas.microsoft.com/office/powerpoint/2010/main" val="2044212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3AF9005F-0AFF-4B36-9C26-96A8220B36A6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B6E65B9C-5074-4B5F-8D07-CF6A47D9D3C1}"/>
              </a:ext>
            </a:extLst>
          </p:cNvPr>
          <p:cNvSpPr/>
          <p:nvPr/>
        </p:nvSpPr>
        <p:spPr>
          <a:xfrm>
            <a:off x="1908312" y="1892046"/>
            <a:ext cx="8375374" cy="12457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9B98B93-72D4-432A-8E3D-883DD04D5D9D}"/>
              </a:ext>
            </a:extLst>
          </p:cNvPr>
          <p:cNvSpPr txBox="1"/>
          <p:nvPr/>
        </p:nvSpPr>
        <p:spPr>
          <a:xfrm>
            <a:off x="2047461" y="2033291"/>
            <a:ext cx="83488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i="0" dirty="0">
                <a:effectLst/>
              </a:rPr>
              <a:t>Artigo 2º - Clareza e Honestidade</a:t>
            </a:r>
          </a:p>
          <a:p>
            <a:pPr algn="l"/>
            <a:r>
              <a:rPr lang="pt-BR" sz="3000" b="1" i="0" dirty="0">
                <a:effectLst/>
              </a:rPr>
              <a:t>As ofertas devem ser claras, honestas e completas.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3D23FD53-684B-4C19-A390-1631E9410B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F22E2FB-0BA8-4C36-89FA-31002B895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7DFBC550-C9DC-42DA-9ABC-6EBE3B156EB6}"/>
              </a:ext>
            </a:extLst>
          </p:cNvPr>
          <p:cNvSpPr txBox="1"/>
          <p:nvPr/>
        </p:nvSpPr>
        <p:spPr>
          <a:xfrm>
            <a:off x="1029196" y="3353534"/>
            <a:ext cx="739124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7º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São vedadas publicidade ou alegações inverídicas, enganosas ou fraudulentas. </a:t>
            </a:r>
            <a:endParaRPr lang="pt-BR" sz="1600" dirty="0">
              <a:latin typeface="+mn-lt"/>
              <a:cs typeface="Arial" charset="0"/>
            </a:endParaRPr>
          </a:p>
          <a:p>
            <a:pPr algn="just">
              <a:defRPr/>
            </a:pP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  </a:t>
            </a:r>
            <a:endParaRPr lang="pt-BR" sz="1600" dirty="0">
              <a:latin typeface="+mn-lt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8º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Informações sobre organizações concorrentes devem ser passíveis de comprovação. </a:t>
            </a:r>
          </a:p>
          <a:p>
            <a:pPr algn="just">
              <a:defRPr/>
            </a:pPr>
            <a:endParaRPr lang="pt-BR" sz="1600" dirty="0">
              <a:latin typeface="Arial" charset="0"/>
              <a:ea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ea typeface="Times New Roman" pitchFamily="18" charset="0"/>
                <a:cs typeface="Times New Roman" pitchFamily="18" charset="0"/>
              </a:rPr>
              <a:t>Parágrafo 9º</a:t>
            </a:r>
            <a:r>
              <a:rPr lang="pt-BR" sz="1600" dirty="0">
                <a:ea typeface="Times New Roman" pitchFamily="18" charset="0"/>
                <a:cs typeface="Times New Roman" pitchFamily="18" charset="0"/>
              </a:rPr>
              <a:t>. Qualquer produto ou serviço oferecido ao Consumidor sem custos ou obrigações pode ser apresentado como "grátis". Quando a oferta exigir que o Consumidor compre outro produto ou serviço, todos os termos e condições não devem ser apresentados junto à palavra "grátis" ou ao termo semelhante. </a:t>
            </a:r>
            <a:endParaRPr lang="pt-BR" sz="1600" dirty="0">
              <a:cs typeface="Arial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0E4DC611-2C52-47BC-83D6-B33B3609B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4294" y="3416234"/>
            <a:ext cx="2671948" cy="267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58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3AF9005F-0AFF-4B36-9C26-96A8220B36A6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B6E65B9C-5074-4B5F-8D07-CF6A47D9D3C1}"/>
              </a:ext>
            </a:extLst>
          </p:cNvPr>
          <p:cNvSpPr/>
          <p:nvPr/>
        </p:nvSpPr>
        <p:spPr>
          <a:xfrm>
            <a:off x="1908312" y="1892046"/>
            <a:ext cx="8375374" cy="12457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9B98B93-72D4-432A-8E3D-883DD04D5D9D}"/>
              </a:ext>
            </a:extLst>
          </p:cNvPr>
          <p:cNvSpPr txBox="1"/>
          <p:nvPr/>
        </p:nvSpPr>
        <p:spPr>
          <a:xfrm>
            <a:off x="2047461" y="2033291"/>
            <a:ext cx="83488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i="0" dirty="0">
                <a:effectLst/>
              </a:rPr>
              <a:t>Artigo 2º - Clareza e Honestidade</a:t>
            </a:r>
          </a:p>
          <a:p>
            <a:pPr algn="l"/>
            <a:r>
              <a:rPr lang="pt-BR" sz="3000" b="1" i="0" dirty="0">
                <a:effectLst/>
              </a:rPr>
              <a:t>As ofertas devem ser claras, honestas e completas.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3D23FD53-684B-4C19-A390-1631E9410B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F22E2FB-0BA8-4C36-89FA-31002B895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7DFBC550-C9DC-42DA-9ABC-6EBE3B156EB6}"/>
              </a:ext>
            </a:extLst>
          </p:cNvPr>
          <p:cNvSpPr txBox="1"/>
          <p:nvPr/>
        </p:nvSpPr>
        <p:spPr>
          <a:xfrm>
            <a:off x="689114" y="3274989"/>
            <a:ext cx="8375374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10º. </a:t>
            </a:r>
            <a:r>
              <a:rPr lang="pt-BR" altLang="pt-BR" sz="1600" dirty="0"/>
              <a:t>Os responsáveis pelo serviço devem conduzir os processos de sorteios ou loterias, de acordo com a legislação vigente.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/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anose="02020603050405020304" pitchFamily="18" charset="0"/>
              </a:rPr>
              <a:t>Parágrafo 11º</a:t>
            </a:r>
            <a:r>
              <a:rPr lang="pt-BR" altLang="pt-BR" sz="1600" dirty="0">
                <a:cs typeface="Times New Roman" panose="02020603050405020304" pitchFamily="18" charset="0"/>
              </a:rPr>
              <a:t>. As condições de participação em processos de premiação e existência de eventuais taxas devem ser previamente informadas.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anose="02020603050405020304" pitchFamily="18" charset="0"/>
              </a:rPr>
              <a:t>Parágrafo 12º. </a:t>
            </a:r>
            <a:r>
              <a:rPr lang="pt-BR" altLang="pt-BR" sz="1600" dirty="0">
                <a:cs typeface="Times New Roman" panose="02020603050405020304" pitchFamily="18" charset="0"/>
              </a:rPr>
              <a:t>Nas ações feitas pela Internet, como suporte às operações da Central de Relacionamento, todo texto ou imagem deve ser redigido de forma que possibilite o perfeito entendimento pelo destinatário. </a:t>
            </a: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pt-BR" altLang="pt-BR" sz="1600" dirty="0"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13º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Nas ações de arrecadação de fundos e doações para instituições sem fins lucrativos, os responsáveis pelo serviço deverão certificar-se da autenticidade da instituição. </a:t>
            </a:r>
            <a:endParaRPr lang="pt-BR" sz="1600" dirty="0">
              <a:latin typeface="+mn-lt"/>
              <a:cs typeface="Arial" charset="0"/>
            </a:endParaRPr>
          </a:p>
          <a:p>
            <a:pPr algn="just">
              <a:spcBef>
                <a:spcPct val="0"/>
              </a:spcBef>
            </a:pPr>
            <a:endParaRPr lang="pt-BR" altLang="pt-BR" sz="1600" dirty="0">
              <a:cs typeface="Times New Roman" panose="02020603050405020304" pitchFamily="18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A61E586-4E92-4FD8-B1CF-B4FCBB37B0B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170" t="12959" r="22311" b="15238"/>
          <a:stretch/>
        </p:blipFill>
        <p:spPr>
          <a:xfrm>
            <a:off x="9064488" y="3274989"/>
            <a:ext cx="2327564" cy="295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547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E877B7EB-F4C4-476E-9B19-07DC13D984EC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0BA9EFCF-A8ED-4438-8079-58463973239C}"/>
              </a:ext>
            </a:extLst>
          </p:cNvPr>
          <p:cNvSpPr/>
          <p:nvPr/>
        </p:nvSpPr>
        <p:spPr>
          <a:xfrm>
            <a:off x="1351722" y="1951672"/>
            <a:ext cx="9475304" cy="149418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2EDC86A4-7761-4645-82DE-ED634AF87F32}"/>
              </a:ext>
            </a:extLst>
          </p:cNvPr>
          <p:cNvSpPr txBox="1"/>
          <p:nvPr/>
        </p:nvSpPr>
        <p:spPr>
          <a:xfrm>
            <a:off x="1417983" y="1951672"/>
            <a:ext cx="942229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i="0" dirty="0">
                <a:effectLst/>
              </a:rPr>
              <a:t>Artigo 3º - Acessibilidade</a:t>
            </a:r>
          </a:p>
          <a:p>
            <a:pPr algn="just"/>
            <a:r>
              <a:rPr lang="pt-BR" sz="3000" b="1" i="0" dirty="0">
                <a:effectLst/>
              </a:rPr>
              <a:t>Deve ser respeitado o direito do consumidor de entrar em contato com a empresa após a transação ser efetuada.</a:t>
            </a:r>
          </a:p>
        </p:txBody>
      </p:sp>
      <p:pic>
        <p:nvPicPr>
          <p:cNvPr id="8" name="Picture 2" descr="http://www.maiseficiente.com.br/wp-content/uploads/2012/05/0800faladonegocio-272x300.jpg">
            <a:extLst>
              <a:ext uri="{FF2B5EF4-FFF2-40B4-BE49-F238E27FC236}">
                <a16:creationId xmlns:a16="http://schemas.microsoft.com/office/drawing/2014/main" id="{CD79DB7E-5DFF-4A50-9552-DCA1DBA08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561" y="3625864"/>
            <a:ext cx="2391465" cy="2402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B610F02F-FD52-41A1-95B0-8699B78269FB}"/>
              </a:ext>
            </a:extLst>
          </p:cNvPr>
          <p:cNvSpPr txBox="1"/>
          <p:nvPr/>
        </p:nvSpPr>
        <p:spPr>
          <a:xfrm>
            <a:off x="1351722" y="3673057"/>
            <a:ext cx="674518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1º. </a:t>
            </a:r>
            <a:r>
              <a:rPr lang="pt-BR" altLang="pt-BR" sz="1600" dirty="0"/>
              <a:t>Em qualquer transação ativa, deverá ser fornecido canal de comunicação para o Consumidor.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/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2º. </a:t>
            </a:r>
            <a:r>
              <a:rPr lang="pt-BR" altLang="pt-BR" sz="1600" dirty="0"/>
              <a:t>Os canais de comunicação devem prever possibilidade de obtenção de informações adicionais, reclamações, alteração em tempo da transação efetuada, inclusive nos casos de devolução e cancelamento.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b="1" dirty="0"/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3º. </a:t>
            </a:r>
            <a:r>
              <a:rPr lang="pt-BR" altLang="pt-BR" sz="1600" dirty="0"/>
              <a:t>Os canais de comunicação para reclamações não devem ser mais onerosos que os canais de venda, para atendimento via telefone. 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22492B7F-0930-4853-B343-7FCF46B916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4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340D53D2-643A-4D4F-9064-ACBFC04EA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8097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8B162F40-EB21-40E3-AED7-FEEF54ACB825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862F54D9-9AEF-4192-AA04-5F751AF6FF21}"/>
              </a:ext>
            </a:extLst>
          </p:cNvPr>
          <p:cNvSpPr/>
          <p:nvPr/>
        </p:nvSpPr>
        <p:spPr>
          <a:xfrm>
            <a:off x="944217" y="1951672"/>
            <a:ext cx="10429461" cy="163001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2EEE929-B8AC-453F-A337-9599B8E81332}"/>
              </a:ext>
            </a:extLst>
          </p:cNvPr>
          <p:cNvSpPr txBox="1"/>
          <p:nvPr/>
        </p:nvSpPr>
        <p:spPr>
          <a:xfrm>
            <a:off x="1000539" y="1951672"/>
            <a:ext cx="1031681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dirty="0"/>
              <a:t>Artigo 4º - Crianças e Adolescentes</a:t>
            </a:r>
          </a:p>
          <a:p>
            <a:pPr algn="just"/>
            <a:r>
              <a:rPr lang="pt-BR" sz="3000" b="1" dirty="0"/>
              <a:t>É vedada a formulação de ofertas por telefone/internet e o fechamento de vendas para crianças e adolescentes.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CD4FCDD-9EC2-430B-AA84-88317CBED410}"/>
              </a:ext>
            </a:extLst>
          </p:cNvPr>
          <p:cNvSpPr txBox="1"/>
          <p:nvPr/>
        </p:nvSpPr>
        <p:spPr>
          <a:xfrm>
            <a:off x="1340706" y="3995196"/>
            <a:ext cx="640541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1º. 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Os responsáveis pelo serviço devem possuir instrumentos para verificar se as transações não estão sendo feitas com crianças e adolescentes. </a:t>
            </a:r>
            <a:endParaRPr lang="pt-BR" sz="1600" dirty="0">
              <a:latin typeface="+mn-lt"/>
              <a:cs typeface="Arial" charset="0"/>
            </a:endParaRPr>
          </a:p>
          <a:p>
            <a:pPr algn="just">
              <a:defRPr/>
            </a:pPr>
            <a:endParaRPr lang="pt-BR" sz="1600" b="1" dirty="0">
              <a:latin typeface="+mn-lt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2º. 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O fechamento de vendas para adolescentes poderá ser realizado apenas quando há liberdade autorizada dos pais ou responsáveis para consumo, como cartão de crédito em seu nome. </a:t>
            </a:r>
            <a:endParaRPr lang="pt-BR" sz="1600" dirty="0">
              <a:latin typeface="+mn-lt"/>
              <a:cs typeface="Arial" charset="0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D96BBC7-559F-422E-BD82-D54958E745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2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A05A7007-0633-4A10-A940-2019C76D6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59482" y="4151586"/>
            <a:ext cx="2914196" cy="177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578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836D7630-05AD-4B02-9FB1-87357296C4A5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576E2A69-7D45-4C26-8FE7-63A21DE9BBF4}"/>
              </a:ext>
            </a:extLst>
          </p:cNvPr>
          <p:cNvSpPr/>
          <p:nvPr/>
        </p:nvSpPr>
        <p:spPr>
          <a:xfrm>
            <a:off x="1245703" y="1951672"/>
            <a:ext cx="9766853" cy="14773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A4BD5D6-A04B-4323-9BDD-0E29EE1ED5D9}"/>
              </a:ext>
            </a:extLst>
          </p:cNvPr>
          <p:cNvSpPr txBox="1"/>
          <p:nvPr/>
        </p:nvSpPr>
        <p:spPr>
          <a:xfrm>
            <a:off x="1437861" y="1951672"/>
            <a:ext cx="938253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dirty="0"/>
              <a:t>Artigo 5º - Relacionamento com Consumidor</a:t>
            </a:r>
          </a:p>
          <a:p>
            <a:pPr algn="just"/>
            <a:r>
              <a:rPr lang="pt-BR" sz="3000" b="1" dirty="0"/>
              <a:t>O relacionamento com o consumidor deve ser respeitoso e não discriminatório.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7AA81929-E0F0-44F2-9563-FCBBF4BA35F2}"/>
              </a:ext>
            </a:extLst>
          </p:cNvPr>
          <p:cNvSpPr txBox="1"/>
          <p:nvPr/>
        </p:nvSpPr>
        <p:spPr>
          <a:xfrm>
            <a:off x="689114" y="3763250"/>
            <a:ext cx="706340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anose="02020603050405020304" pitchFamily="18" charset="0"/>
              </a:rPr>
              <a:t>Parágrafo 1º</a:t>
            </a:r>
            <a:r>
              <a:rPr lang="pt-BR" altLang="pt-BR" sz="1600" dirty="0">
                <a:cs typeface="Times New Roman" panose="02020603050405020304" pitchFamily="18" charset="0"/>
              </a:rPr>
              <a:t>. É vedada a discriminação de qualquer pessoa ou grupo com base em raça, cor, religião, nacionalidade, sexo, idade ou estado civil. </a:t>
            </a:r>
            <a:endParaRPr lang="pt-BR" altLang="pt-BR" sz="1600" dirty="0"/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600" dirty="0">
                <a:cs typeface="Times New Roman" panose="02020603050405020304" pitchFamily="18" charset="0"/>
              </a:rPr>
              <a:t>  </a:t>
            </a:r>
            <a:endParaRPr lang="pt-BR" altLang="pt-BR" sz="1600" dirty="0"/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anose="02020603050405020304" pitchFamily="18" charset="0"/>
              </a:rPr>
              <a:t>Parágrafo 2º</a:t>
            </a:r>
            <a:r>
              <a:rPr lang="pt-BR" altLang="pt-BR" sz="1600" dirty="0">
                <a:cs typeface="Times New Roman" panose="02020603050405020304" pitchFamily="18" charset="0"/>
              </a:rPr>
              <a:t>. Táticas de coerção ou constrangimento não devem ser usadas de forma alguma.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anose="02020603050405020304" pitchFamily="18" charset="0"/>
              </a:rPr>
              <a:t>Parágrafo 3º</a:t>
            </a:r>
            <a:r>
              <a:rPr lang="pt-BR" altLang="pt-BR" sz="1600" dirty="0">
                <a:cs typeface="Times New Roman" panose="02020603050405020304" pitchFamily="18" charset="0"/>
              </a:rPr>
              <a:t>. A Empresa/Contratante deve assegurar que qualquer modificação em relação à transação original seja imediatamente comunicada ao Consumidor, inclusive recusa ao crédito</a:t>
            </a:r>
            <a:r>
              <a:rPr lang="pt-BR" altLang="pt-BR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altLang="pt-BR" sz="1600" dirty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0C3E589D-347A-4356-9464-DF156E4C5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39FBB08C-8032-4679-9129-EC3F8CE23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3EAFF4E-A029-4562-A525-E9205DBFB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60342" y="3763250"/>
            <a:ext cx="3608806" cy="218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883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E13EFFC7-2EDF-4B79-98B0-FB50D228E82E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C3782616-9554-4C87-9856-560B16162D91}"/>
              </a:ext>
            </a:extLst>
          </p:cNvPr>
          <p:cNvSpPr/>
          <p:nvPr/>
        </p:nvSpPr>
        <p:spPr>
          <a:xfrm>
            <a:off x="544257" y="1904496"/>
            <a:ext cx="11169747" cy="19389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8AADE9D-27A9-450B-9F61-C8DD917C3C2C}"/>
              </a:ext>
            </a:extLst>
          </p:cNvPr>
          <p:cNvSpPr txBox="1"/>
          <p:nvPr/>
        </p:nvSpPr>
        <p:spPr>
          <a:xfrm>
            <a:off x="689115" y="1904496"/>
            <a:ext cx="1088003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dirty="0"/>
              <a:t>Artigo 7º - Respeito à Privacidade do Consumidor</a:t>
            </a:r>
          </a:p>
          <a:p>
            <a:pPr algn="just"/>
            <a:r>
              <a:rPr lang="pt-BR" sz="3000" b="1" dirty="0"/>
              <a:t>Os responsáveis pelo serviço devem utilizar as informações dos consumidores de maneira adequada e respeitar o seu desejo de retirar estas informações das bases de dados.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D6C41A0-7134-427F-9D65-714CA61B361D}"/>
              </a:ext>
            </a:extLst>
          </p:cNvPr>
          <p:cNvSpPr txBox="1"/>
          <p:nvPr/>
        </p:nvSpPr>
        <p:spPr>
          <a:xfrm>
            <a:off x="544257" y="4034197"/>
            <a:ext cx="755873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1º. </a:t>
            </a:r>
            <a:r>
              <a:rPr lang="pt-BR" altLang="pt-BR" sz="1600" dirty="0"/>
              <a:t>A Central de Relacionamento deve remover ou solicitar a remoção do nome de Consumidores que não desejarem figurar nas listas, para a Empresa/Contratante, sempre que for solicitado. Por sua vez, a Empresa/Contratante deve assegurar esta remoção ou ainda encaminhar solicitação ao proprietário da lista.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/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2º. </a:t>
            </a:r>
            <a:r>
              <a:rPr lang="pt-BR" altLang="pt-BR" sz="1600" dirty="0"/>
              <a:t>A gravação de conversa telefônica para resguardar a fidelidade das transações somente poderá ser realizada com a ciência do interlocutor, com exceção das gravações para fins exclusivos de monitoramento. </a:t>
            </a:r>
          </a:p>
        </p:txBody>
      </p:sp>
      <p:pic>
        <p:nvPicPr>
          <p:cNvPr id="13" name="Imagem 2" descr="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B13214F8-A4B1-40CA-A62F-0C32795DB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266" y="4141919"/>
            <a:ext cx="344773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A943D1D-78EC-4F1F-AD8E-6204E48FCC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5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96D024F2-A6CB-4C95-B236-9F411E260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442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E13EFFC7-2EDF-4B79-98B0-FB50D228E82E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C3782616-9554-4C87-9856-560B16162D91}"/>
              </a:ext>
            </a:extLst>
          </p:cNvPr>
          <p:cNvSpPr/>
          <p:nvPr/>
        </p:nvSpPr>
        <p:spPr>
          <a:xfrm>
            <a:off x="544257" y="1904496"/>
            <a:ext cx="11169747" cy="57235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8AADE9D-27A9-450B-9F61-C8DD917C3C2C}"/>
              </a:ext>
            </a:extLst>
          </p:cNvPr>
          <p:cNvSpPr txBox="1"/>
          <p:nvPr/>
        </p:nvSpPr>
        <p:spPr>
          <a:xfrm>
            <a:off x="689115" y="1904496"/>
            <a:ext cx="1088003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dirty="0"/>
              <a:t>Artigo 7º - Respeito à Privacidade do Consumidor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D6C41A0-7134-427F-9D65-714CA61B361D}"/>
              </a:ext>
            </a:extLst>
          </p:cNvPr>
          <p:cNvSpPr txBox="1"/>
          <p:nvPr/>
        </p:nvSpPr>
        <p:spPr>
          <a:xfrm>
            <a:off x="1052116" y="3080695"/>
            <a:ext cx="692810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3º.</a:t>
            </a:r>
            <a:r>
              <a:rPr lang="pt-BR" altLang="pt-BR" sz="1600" dirty="0"/>
              <a:t> Informações que possam ser consideradas de natureza pessoal ou íntima não poderão ser compartilhadas com outras organizações.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/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4º. </a:t>
            </a:r>
            <a:r>
              <a:rPr lang="pt-BR" altLang="pt-BR" sz="1600" dirty="0"/>
              <a:t>Toda ação feita através da Internet, como apoio à Central de Relacionamento, deve permitir ao destinatário retirar o seu nome do cadastro do emitente, caso não haja interesse no conteúdo das mensagens enviadas.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/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/>
              <a:t>Parágrafo 5º. </a:t>
            </a:r>
            <a:r>
              <a:rPr lang="pt-BR" altLang="pt-BR" sz="1600" dirty="0"/>
              <a:t>A Central de Relacionamento deve proteger as informações dos Consumidores por meio de procedimentos de conduta, supervisão da equipe e termos de confidencialidade. 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2A943D1D-78EC-4F1F-AD8E-6204E48FC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5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96D024F2-A6CB-4C95-B236-9F411E260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Vetores de Conceito Da Proteção De Dados Pessoais Ilustração Lisa Do  Projeto Gráfico Dos Desenhos Animados Do Vetor e mais imagens de  Acessibilidade - iStock">
            <a:extLst>
              <a:ext uri="{FF2B5EF4-FFF2-40B4-BE49-F238E27FC236}">
                <a16:creationId xmlns:a16="http://schemas.microsoft.com/office/drawing/2014/main" id="{81201485-C7CE-407E-80C5-BFECB65B17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1"/>
          <a:stretch/>
        </p:blipFill>
        <p:spPr bwMode="auto">
          <a:xfrm>
            <a:off x="8095451" y="2864846"/>
            <a:ext cx="3239679" cy="277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806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22D89EA0-CAF2-4FD4-8A37-309C53148F5D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224147A1-DDF4-4F82-865B-D5540A307BA4}"/>
              </a:ext>
            </a:extLst>
          </p:cNvPr>
          <p:cNvSpPr/>
          <p:nvPr/>
        </p:nvSpPr>
        <p:spPr>
          <a:xfrm>
            <a:off x="320015" y="1896837"/>
            <a:ext cx="11282289" cy="192892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0826C7D-AD95-44F3-94D3-325945C7BE7E}"/>
              </a:ext>
            </a:extLst>
          </p:cNvPr>
          <p:cNvSpPr txBox="1"/>
          <p:nvPr/>
        </p:nvSpPr>
        <p:spPr>
          <a:xfrm>
            <a:off x="420578" y="1912092"/>
            <a:ext cx="110811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/>
              <a:t>Artigo 9º - Contatos Ativos</a:t>
            </a:r>
          </a:p>
          <a:p>
            <a:pPr algn="just"/>
            <a:r>
              <a:rPr lang="pt-BR" sz="2400" b="1" dirty="0"/>
              <a:t>Os responsáveis pelo serviço devem assegurar que os contatos ativos respeitem os consumidores, sendo que somente podem ser feitos de segunda a sexta-feira, das 9h às 21h, e aos sábados, das 10h às 16h; não são admitidas ligações a cobrar para os consumidores, nem ligações aos domingos e feriados nacionais.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4D2FF62C-6CC6-43E6-94F4-CB3C35080E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56" b="91389" l="8056" r="91944">
                        <a14:foregroundMark x1="69167" y1="42778" x2="28333" y2="43611"/>
                      </a14:backgroundRemoval>
                    </a14:imgEffect>
                  </a14:imgLayer>
                </a14:imgProps>
              </a:ext>
            </a:extLst>
          </a:blip>
          <a:srcRect l="13660" t="12850" r="14069" b="14107"/>
          <a:stretch/>
        </p:blipFill>
        <p:spPr>
          <a:xfrm>
            <a:off x="5204576" y="4092590"/>
            <a:ext cx="1468198" cy="1432823"/>
          </a:xfrm>
          <a:prstGeom prst="rect">
            <a:avLst/>
          </a:prstGeom>
          <a:noFill/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2425F1B-7B20-42F2-B04D-F7475C14F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5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894583E4-93F0-49E7-97A3-67AB2B673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6B8E860-358F-47AE-88EC-8C61DE839B23}"/>
              </a:ext>
            </a:extLst>
          </p:cNvPr>
          <p:cNvSpPr txBox="1"/>
          <p:nvPr/>
        </p:nvSpPr>
        <p:spPr>
          <a:xfrm>
            <a:off x="1236432" y="4077201"/>
            <a:ext cx="2967705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buFont typeface="Wingdings" panose="05000000000000000000" pitchFamily="2" charset="2"/>
              <a:buChar char="ü"/>
              <a:defRPr/>
            </a:pPr>
            <a:r>
              <a:rPr lang="pt-BR" sz="1600" b="1" dirty="0"/>
              <a:t>Parágrafo 1º</a:t>
            </a:r>
            <a:r>
              <a:rPr lang="pt-BR" sz="1600" dirty="0"/>
              <a:t>. É vedada a realização de chamadas a cobrar para os Consumidores ou fora dos dias e horários estabelecidos neste Código, salvo com seu consentimento expresso</a:t>
            </a:r>
            <a:r>
              <a:rPr lang="pt-BR" sz="1800" dirty="0">
                <a:latin typeface="+mn-lt"/>
                <a:ea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BDEDF7C-08AF-42E9-A072-AECA613CB60C}"/>
              </a:ext>
            </a:extLst>
          </p:cNvPr>
          <p:cNvSpPr txBox="1"/>
          <p:nvPr/>
        </p:nvSpPr>
        <p:spPr>
          <a:xfrm>
            <a:off x="7673214" y="4092590"/>
            <a:ext cx="319448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/>
              <a:t>Parágrafo 2º</a:t>
            </a:r>
            <a:r>
              <a:rPr lang="pt-BR" sz="1600" dirty="0"/>
              <a:t>. Os responsáveis pelo serviço que utilizam Internet nas suas operações devem estar preparados técnica e operacionalmente para o atendimento da demanda que este meio exige. </a:t>
            </a:r>
          </a:p>
        </p:txBody>
      </p:sp>
    </p:spTree>
    <p:extLst>
      <p:ext uri="{BB962C8B-B14F-4D97-AF65-F5344CB8AC3E}">
        <p14:creationId xmlns:p14="http://schemas.microsoft.com/office/powerpoint/2010/main" val="2075116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22D89EA0-CAF2-4FD4-8A37-309C53148F5D}"/>
              </a:ext>
            </a:extLst>
          </p:cNvPr>
          <p:cNvSpPr txBox="1"/>
          <p:nvPr/>
        </p:nvSpPr>
        <p:spPr>
          <a:xfrm>
            <a:off x="689114" y="1046922"/>
            <a:ext cx="10880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CÓDIGO DE ÉTICA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224147A1-DDF4-4F82-865B-D5540A307BA4}"/>
              </a:ext>
            </a:extLst>
          </p:cNvPr>
          <p:cNvSpPr/>
          <p:nvPr/>
        </p:nvSpPr>
        <p:spPr>
          <a:xfrm>
            <a:off x="353120" y="1897101"/>
            <a:ext cx="11282289" cy="51852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0826C7D-AD95-44F3-94D3-325945C7BE7E}"/>
              </a:ext>
            </a:extLst>
          </p:cNvPr>
          <p:cNvSpPr txBox="1"/>
          <p:nvPr/>
        </p:nvSpPr>
        <p:spPr>
          <a:xfrm>
            <a:off x="487986" y="1861632"/>
            <a:ext cx="1108116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dirty="0"/>
              <a:t>Artigo 9º - Contatos Ativos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22425F1B-7B20-42F2-B04D-F7475C14F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pic>
        <p:nvPicPr>
          <p:cNvPr id="15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894583E4-93F0-49E7-97A3-67AB2B673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429A665-22DD-40A2-8B23-3D23B67CAADD}"/>
              </a:ext>
            </a:extLst>
          </p:cNvPr>
          <p:cNvSpPr txBox="1"/>
          <p:nvPr/>
        </p:nvSpPr>
        <p:spPr>
          <a:xfrm>
            <a:off x="353120" y="2556267"/>
            <a:ext cx="548779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1" hangingPunct="1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3º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As ofertas devem ser dirigidas para os segmentos do público que mais provavelmente estarão interessados ou que sejam usuários em potencial dos produtos ou serviços oferecidos. </a:t>
            </a:r>
          </a:p>
          <a:p>
            <a:pPr algn="just">
              <a:defRPr/>
            </a:pPr>
            <a:endParaRPr lang="pt-BR" sz="1600" dirty="0">
              <a:latin typeface="+mn-lt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sz="1600" b="1" dirty="0">
                <a:latin typeface="+mn-lt"/>
                <a:ea typeface="Times New Roman" pitchFamily="18" charset="0"/>
                <a:cs typeface="Times New Roman" pitchFamily="18" charset="0"/>
              </a:rPr>
              <a:t>Parágrafo 4º</a:t>
            </a:r>
            <a:r>
              <a:rPr lang="pt-BR" sz="1600" dirty="0">
                <a:latin typeface="+mn-lt"/>
                <a:ea typeface="Times New Roman" pitchFamily="18" charset="0"/>
                <a:cs typeface="Times New Roman" pitchFamily="18" charset="0"/>
              </a:rPr>
              <a:t>. É vedada a prática de chamadas aleatórias ou para números sequenciais. Todo contato ativo humano deve identificar a pessoa alvo ou a área da empresa desejada. </a:t>
            </a: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endParaRPr lang="pt-BR" sz="1600" dirty="0">
              <a:cs typeface="Times New Roman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pt-BR" altLang="pt-BR" sz="1600" b="1" dirty="0">
                <a:cs typeface="Times New Roman" pitchFamily="18" charset="0"/>
              </a:rPr>
              <a:t>Parágrafo 5º</a:t>
            </a:r>
            <a:r>
              <a:rPr lang="pt-BR" altLang="pt-BR" sz="1600" dirty="0">
                <a:cs typeface="Times New Roman" pitchFamily="18" charset="0"/>
              </a:rPr>
              <a:t>. Em toda mensagem gravada, é necessário que haja informações como: nome da Empresa/Contratante responsável pela chamada, objetivo da ligação e número de telefone para contato no caso de dúvidas ou informações adicionais. </a:t>
            </a: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endParaRPr lang="pt-BR" sz="1600" dirty="0">
              <a:latin typeface="+mn-lt"/>
              <a:cs typeface="Arial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1D3C872A-D718-487C-AE10-26525E222F22}"/>
              </a:ext>
            </a:extLst>
          </p:cNvPr>
          <p:cNvSpPr txBox="1"/>
          <p:nvPr/>
        </p:nvSpPr>
        <p:spPr>
          <a:xfrm>
            <a:off x="6216217" y="2591736"/>
            <a:ext cx="541919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itchFamily="18" charset="0"/>
              </a:rPr>
              <a:t>Parágrafo 6º</a:t>
            </a:r>
            <a:r>
              <a:rPr lang="pt-BR" altLang="pt-BR" sz="1600" dirty="0">
                <a:cs typeface="Times New Roman" pitchFamily="18" charset="0"/>
              </a:rPr>
              <a:t>. Todo contato realizado com o Consumidor através de mensagem gravada deve vir precedido de um alerta de que se trata de mensagem gravada.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>
              <a:cs typeface="Times New Roman" pitchFamily="18" charset="0"/>
            </a:endParaRP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600" b="1" dirty="0">
                <a:cs typeface="Times New Roman" pitchFamily="18" charset="0"/>
              </a:rPr>
              <a:t>Parágrafo 7º</a:t>
            </a:r>
            <a:r>
              <a:rPr lang="pt-BR" altLang="pt-BR" sz="1600" dirty="0">
                <a:cs typeface="Times New Roman" pitchFamily="18" charset="0"/>
              </a:rPr>
              <a:t>. Os sistemas automáticos de envio de mensagens gravadas devem respeitar o direito do Consumidor de, a qualquer momento, interromper a ligação e ter sua linha liberada imediatamente. </a:t>
            </a:r>
          </a:p>
        </p:txBody>
      </p:sp>
    </p:spTree>
    <p:extLst>
      <p:ext uri="{BB962C8B-B14F-4D97-AF65-F5344CB8AC3E}">
        <p14:creationId xmlns:p14="http://schemas.microsoft.com/office/powerpoint/2010/main" val="2274401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C6E698C-8155-4B8B-BDC9-B7299772B5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01C0F92-9644-4514-A928-E9A5AB5C7B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7670" y="1966033"/>
            <a:ext cx="4872065" cy="3412328"/>
          </a:xfrm>
        </p:spPr>
        <p:txBody>
          <a:bodyPr anchor="ctr">
            <a:normAutofit/>
          </a:bodyPr>
          <a:lstStyle/>
          <a:p>
            <a:pPr algn="ctr"/>
            <a:r>
              <a:rPr lang="pt-BR" altLang="pt-BR" sz="4800" b="1" dirty="0"/>
              <a:t>O consumidor terá acesso garantido a gravações feitas durante ligações de </a:t>
            </a:r>
            <a:r>
              <a:rPr lang="pt-BR" altLang="pt-BR" sz="4800" b="1" dirty="0" err="1"/>
              <a:t>call</a:t>
            </a:r>
            <a:r>
              <a:rPr lang="pt-BR" altLang="pt-BR" sz="4800" b="1" dirty="0"/>
              <a:t> centers.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525C9A-1972-4836-BA7A-706C946EF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391367"/>
            <a:ext cx="0" cy="355820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C22D9B36-9BE7-472B-8808-7E0D68107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40942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A549DE7-671D-4575-AF43-858FD9998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22AB3C5-C026-49D7-B6B5-7B0A6E3AF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 descr="Desenho de um círculo&#10;&#10;Descrição gerada automaticamente com confiança baixa">
            <a:extLst>
              <a:ext uri="{FF2B5EF4-FFF2-40B4-BE49-F238E27FC236}">
                <a16:creationId xmlns:a16="http://schemas.microsoft.com/office/drawing/2014/main" id="{9C76C2C6-C36B-4E98-A6A4-9E83E2AF9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51321887-1C24-4F4D-BA61-6774E709247F}"/>
              </a:ext>
            </a:extLst>
          </p:cNvPr>
          <p:cNvSpPr/>
          <p:nvPr/>
        </p:nvSpPr>
        <p:spPr>
          <a:xfrm>
            <a:off x="1732153" y="1134331"/>
            <a:ext cx="407035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IMPORTANTE:</a:t>
            </a:r>
            <a:endParaRPr lang="pt-BR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16" name="Picture 3">
            <a:extLst>
              <a:ext uri="{FF2B5EF4-FFF2-40B4-BE49-F238E27FC236}">
                <a16:creationId xmlns:a16="http://schemas.microsoft.com/office/drawing/2014/main" id="{57599E9B-4DA3-4943-9D27-4B7F87CE75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74"/>
          <a:stretch/>
        </p:blipFill>
        <p:spPr bwMode="auto">
          <a:xfrm>
            <a:off x="7939768" y="1868464"/>
            <a:ext cx="3321050" cy="2381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2529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C6E698C-8155-4B8B-BDC9-B7299772B5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01C0F92-9644-4514-A928-E9A5AB5C7B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201" y="643467"/>
            <a:ext cx="6255026" cy="5054008"/>
          </a:xfrm>
        </p:spPr>
        <p:txBody>
          <a:bodyPr anchor="ctr">
            <a:normAutofit/>
          </a:bodyPr>
          <a:lstStyle/>
          <a:p>
            <a:pPr algn="r"/>
            <a:r>
              <a:rPr lang="pt-BR" sz="4800" b="1" dirty="0">
                <a:solidFill>
                  <a:schemeClr val="tx2"/>
                </a:solidFill>
                <a:latin typeface="+mn-lt"/>
              </a:rPr>
              <a:t>Agora você já conhece o PROBARE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367926-9AE6-4BF9-B351-16B9F0D0C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70995" y="643467"/>
            <a:ext cx="3341488" cy="5054008"/>
          </a:xfrm>
        </p:spPr>
        <p:txBody>
          <a:bodyPr anchor="ctr">
            <a:normAutofit/>
          </a:bodyPr>
          <a:lstStyle/>
          <a:p>
            <a:pPr algn="ctr"/>
            <a:r>
              <a:rPr lang="pt-BR" sz="3600" b="1" dirty="0">
                <a:latin typeface="+mn-lt"/>
              </a:rPr>
              <a:t>BOAS VENDAS!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525C9A-1972-4836-BA7A-706C946EF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391367"/>
            <a:ext cx="0" cy="355820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C22D9B36-9BE7-472B-8808-7E0D68107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40942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A549DE7-671D-4575-AF43-858FD9998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22AB3C5-C026-49D7-B6B5-7B0A6E3AF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50540" y="61972"/>
            <a:ext cx="1369181" cy="83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 descr="Desenho de um círculo&#10;&#10;Descrição gerada automaticamente com confiança baixa">
            <a:extLst>
              <a:ext uri="{FF2B5EF4-FFF2-40B4-BE49-F238E27FC236}">
                <a16:creationId xmlns:a16="http://schemas.microsoft.com/office/drawing/2014/main" id="{9C76C2C6-C36B-4E98-A6A4-9E83E2AF9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7" y="61973"/>
            <a:ext cx="1501052" cy="99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99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Retrospectiva">
  <a:themeElements>
    <a:clrScheme name="Retrospectiva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689</TotalTime>
  <Words>1632</Words>
  <Application>Microsoft Office PowerPoint</Application>
  <PresentationFormat>Widescreen</PresentationFormat>
  <Paragraphs>99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Retrospectiva</vt:lpstr>
      <vt:lpstr>PROBARE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 consumidor terá acesso garantido a gravações feitas durante ligações de call centers.</vt:lpstr>
      <vt:lpstr>Agora você já conhece o PROBARE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PROBARE</dc:title>
  <dc:creator>Suporte Callcenter</dc:creator>
  <cp:lastModifiedBy>Suporte Callcenter</cp:lastModifiedBy>
  <cp:revision>17</cp:revision>
  <dcterms:created xsi:type="dcterms:W3CDTF">2021-10-18T12:04:40Z</dcterms:created>
  <dcterms:modified xsi:type="dcterms:W3CDTF">2021-11-08T20:06:26Z</dcterms:modified>
</cp:coreProperties>
</file>