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media/image7.jpg" ContentType="image/png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1"/>
  </p:notesMasterIdLst>
  <p:sldIdLst>
    <p:sldId id="256" r:id="rId2"/>
    <p:sldId id="257" r:id="rId3"/>
    <p:sldId id="258" r:id="rId4"/>
    <p:sldId id="259" r:id="rId5"/>
    <p:sldId id="269" r:id="rId6"/>
    <p:sldId id="260" r:id="rId7"/>
    <p:sldId id="261" r:id="rId8"/>
    <p:sldId id="275" r:id="rId9"/>
    <p:sldId id="262" r:id="rId10"/>
    <p:sldId id="263" r:id="rId11"/>
    <p:sldId id="276" r:id="rId12"/>
    <p:sldId id="264" r:id="rId13"/>
    <p:sldId id="265" r:id="rId14"/>
    <p:sldId id="266" r:id="rId15"/>
    <p:sldId id="267" r:id="rId16"/>
    <p:sldId id="268" r:id="rId17"/>
    <p:sldId id="277" r:id="rId18"/>
    <p:sldId id="278" r:id="rId19"/>
    <p:sldId id="270" r:id="rId20"/>
    <p:sldId id="271" r:id="rId21"/>
    <p:sldId id="272" r:id="rId22"/>
    <p:sldId id="273" r:id="rId23"/>
    <p:sldId id="274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03" r:id="rId44"/>
    <p:sldId id="304" r:id="rId45"/>
    <p:sldId id="298" r:id="rId46"/>
    <p:sldId id="299" r:id="rId47"/>
    <p:sldId id="300" r:id="rId48"/>
    <p:sldId id="301" r:id="rId49"/>
    <p:sldId id="302" r:id="rId50"/>
    <p:sldId id="305" r:id="rId51"/>
    <p:sldId id="306" r:id="rId52"/>
    <p:sldId id="307" r:id="rId53"/>
    <p:sldId id="308" r:id="rId54"/>
    <p:sldId id="309" r:id="rId55"/>
    <p:sldId id="310" r:id="rId56"/>
    <p:sldId id="313" r:id="rId57"/>
    <p:sldId id="311" r:id="rId58"/>
    <p:sldId id="312" r:id="rId59"/>
    <p:sldId id="314" r:id="rId6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6187" autoAdjust="0"/>
  </p:normalViewPr>
  <p:slideViewPr>
    <p:cSldViewPr snapToGrid="0">
      <p:cViewPr varScale="1">
        <p:scale>
          <a:sx n="76" d="100"/>
          <a:sy n="76" d="100"/>
        </p:scale>
        <p:origin x="126" y="72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3DB4B1-3F3B-4344-839F-7A0B589D1EFA}" type="datetimeFigureOut">
              <a:rPr lang="pt-BR" smtClean="0"/>
              <a:t>16/01/2024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69BEDF-5D8D-4F0B-B8E2-07BAE0E24F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278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875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257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1767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445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995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5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34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428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5235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608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4304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81573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714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0750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9915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515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0478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8270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3454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2895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8888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8285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75299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4943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4251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48791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02053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058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8361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0125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02481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380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09428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95307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2682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143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5752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0995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87748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86990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54203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811756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99615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512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46367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27850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26353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16633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49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562608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36872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5789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418462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447972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648120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45157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81525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469474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14909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BEDF-5D8D-4F0B-B8E2-07BAE0E24F81}" type="slidenum">
              <a:rPr lang="pt-BR" smtClean="0"/>
              <a:t>59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003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DF3FB484-56A1-40B1-A68F-2E5996F12172}" type="datetime1">
              <a:rPr lang="pt-BR" smtClean="0"/>
              <a:t>16/01/2024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503987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B5081-2F32-499C-83C7-790173377B12}" type="datetime1">
              <a:rPr lang="pt-BR" smtClean="0"/>
              <a:t>16/01/2024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384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6878-EBD9-43B8-947B-9EB4A4531248}" type="datetime1">
              <a:rPr lang="pt-BR" smtClean="0"/>
              <a:t>16/01/2024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03689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F82A-B5E9-4A0E-ABEA-7FA2FF815E2D}" type="datetime1">
              <a:rPr lang="pt-BR" smtClean="0"/>
              <a:t>16/01/2024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566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05B6D-33CC-46BF-B58E-65B659CA715F}" type="datetime1">
              <a:rPr lang="pt-BR" smtClean="0"/>
              <a:t>16/01/2024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293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2AB15-EA14-4B2A-B07C-D723506BB885}" type="datetime1">
              <a:rPr lang="pt-BR" smtClean="0"/>
              <a:t>16/01/2024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357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C61A6-D84D-4294-AF0D-40EEFC8A7EA4}" type="datetime1">
              <a:rPr lang="pt-BR" smtClean="0"/>
              <a:t>16/01/2024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808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EEF45-491D-408D-BD6E-D214AB813B0B}" type="datetime1">
              <a:rPr lang="pt-BR" smtClean="0"/>
              <a:t>16/01/2024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084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D0D2-75D8-448C-A749-F000240D1F9D}" type="datetime1">
              <a:rPr lang="pt-BR" smtClean="0"/>
              <a:t>16/01/2024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833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B15B5-C8A0-46E7-8588-3859D3DAA03B}" type="datetime1">
              <a:rPr lang="pt-BR" smtClean="0"/>
              <a:t>16/01/2024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404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F9EFD-7886-4BC5-98A8-84099527CDC1}" type="datetime1">
              <a:rPr lang="pt-BR" smtClean="0"/>
              <a:t>16/01/2024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725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730D8-92D1-4DF1-9EBF-0CBFEC471098}" type="datetime1">
              <a:rPr lang="pt-BR" smtClean="0"/>
              <a:t>16/01/2024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093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68E730D8-92D1-4DF1-9EBF-0CBFEC471098}" type="datetime1">
              <a:rPr lang="pt-BR" smtClean="0"/>
              <a:t>16/01/2024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B52CAA57-2D3E-4D9D-9DF6-3EA7E57F4A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1958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261872" y="787401"/>
            <a:ext cx="9418320" cy="13335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DMLU – </a:t>
            </a:r>
            <a:r>
              <a:rPr lang="pt-BR" sz="4400" b="1" dirty="0" smtClean="0">
                <a:solidFill>
                  <a:schemeClr val="bg2"/>
                </a:solidFill>
              </a:rPr>
              <a:t>Departamento </a:t>
            </a:r>
            <a:r>
              <a:rPr lang="pt-BR" sz="4400" b="1" dirty="0">
                <a:solidFill>
                  <a:schemeClr val="bg2"/>
                </a:solidFill>
              </a:rPr>
              <a:t>Municipal de Limpeza Urbana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261872" y="2743200"/>
            <a:ext cx="9418320" cy="2438400"/>
          </a:xfrm>
        </p:spPr>
        <p:txBody>
          <a:bodyPr>
            <a:noAutofit/>
          </a:bodyPr>
          <a:lstStyle/>
          <a:p>
            <a:pPr algn="just"/>
            <a:r>
              <a:rPr lang="pt-BR" sz="2000" dirty="0" smtClean="0">
                <a:solidFill>
                  <a:schemeClr val="bg2"/>
                </a:solidFill>
              </a:rPr>
              <a:t>Fundado há 48 anos, o DMLU é </a:t>
            </a:r>
            <a:r>
              <a:rPr lang="pt-BR" sz="2000" dirty="0">
                <a:solidFill>
                  <a:schemeClr val="bg2"/>
                </a:solidFill>
              </a:rPr>
              <a:t>a autarquia do município de Porto </a:t>
            </a:r>
            <a:r>
              <a:rPr lang="pt-BR" sz="2000" dirty="0" smtClean="0">
                <a:solidFill>
                  <a:schemeClr val="bg2"/>
                </a:solidFill>
              </a:rPr>
              <a:t>Alegre responsável </a:t>
            </a:r>
            <a:r>
              <a:rPr lang="pt-BR" sz="2000" dirty="0">
                <a:solidFill>
                  <a:schemeClr val="bg2"/>
                </a:solidFill>
              </a:rPr>
              <a:t>pela limpeza urbana e manejo dos resíduos sólidos urbanos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algn="just"/>
            <a:endParaRPr lang="pt-BR" sz="2000" dirty="0" smtClean="0">
              <a:solidFill>
                <a:schemeClr val="bg2"/>
              </a:solidFill>
            </a:endParaRPr>
          </a:p>
          <a:p>
            <a:pPr algn="just"/>
            <a:r>
              <a:rPr lang="pt-BR" sz="2000" dirty="0">
                <a:solidFill>
                  <a:schemeClr val="bg2"/>
                </a:solidFill>
              </a:rPr>
              <a:t>O setor administrativo está localizado na avenida Azenha nº 631, mas os serviços estão vinculados também a regionais com Unidades de Serviço estrategicamente distribuídas pela cidade.</a:t>
            </a:r>
          </a:p>
        </p:txBody>
      </p:sp>
    </p:spTree>
    <p:extLst>
      <p:ext uri="{BB962C8B-B14F-4D97-AF65-F5344CB8AC3E}">
        <p14:creationId xmlns:p14="http://schemas.microsoft.com/office/powerpoint/2010/main" val="44010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392112"/>
            <a:ext cx="9418320" cy="820738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>
                <a:solidFill>
                  <a:schemeClr val="bg2"/>
                </a:solidFill>
              </a:rPr>
              <a:t>Unidades de Serviço do DMLU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778000"/>
            <a:ext cx="9418320" cy="4152900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Seção Centro</a:t>
            </a:r>
            <a:r>
              <a:rPr lang="pt-BR" sz="1800" dirty="0" smtClean="0">
                <a:solidFill>
                  <a:schemeClr val="bg2"/>
                </a:solidFill>
              </a:rPr>
              <a:t>: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>
                <a:solidFill>
                  <a:schemeClr val="bg2"/>
                </a:solidFill>
              </a:rPr>
              <a:t>	</a:t>
            </a:r>
            <a:r>
              <a:rPr lang="pt-BR" sz="1800" dirty="0" smtClean="0">
                <a:solidFill>
                  <a:schemeClr val="bg2"/>
                </a:solidFill>
              </a:rPr>
              <a:t>Av. Alberto </a:t>
            </a:r>
            <a:r>
              <a:rPr lang="pt-BR" sz="1800" dirty="0" err="1">
                <a:solidFill>
                  <a:schemeClr val="bg2"/>
                </a:solidFill>
              </a:rPr>
              <a:t>Bins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r>
              <a:rPr lang="pt-BR" sz="1800" dirty="0" smtClean="0">
                <a:solidFill>
                  <a:schemeClr val="bg2"/>
                </a:solidFill>
              </a:rPr>
              <a:t>S/N. Sob </a:t>
            </a:r>
            <a:r>
              <a:rPr lang="pt-BR" sz="1800" dirty="0">
                <a:solidFill>
                  <a:schemeClr val="bg2"/>
                </a:solidFill>
              </a:rPr>
              <a:t>o Viaduto da </a:t>
            </a:r>
            <a:r>
              <a:rPr lang="pt-BR" sz="1800" dirty="0" smtClean="0">
                <a:solidFill>
                  <a:schemeClr val="bg2"/>
                </a:solidFill>
              </a:rPr>
              <a:t>Conceição.</a:t>
            </a:r>
          </a:p>
          <a:p>
            <a:endParaRPr lang="pt-BR" sz="1800" b="1" u="sng" dirty="0" smtClean="0">
              <a:solidFill>
                <a:schemeClr val="bg2"/>
              </a:solidFill>
            </a:endParaRPr>
          </a:p>
          <a:p>
            <a:r>
              <a:rPr lang="pt-BR" sz="1800" b="1" u="sng" dirty="0" smtClean="0">
                <a:solidFill>
                  <a:schemeClr val="bg2"/>
                </a:solidFill>
              </a:rPr>
              <a:t>Setor Norte</a:t>
            </a:r>
            <a:r>
              <a:rPr lang="pt-BR" sz="1800" dirty="0" smtClean="0">
                <a:solidFill>
                  <a:schemeClr val="bg2"/>
                </a:solidFill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dirty="0">
                <a:solidFill>
                  <a:schemeClr val="bg2"/>
                </a:solidFill>
              </a:rPr>
              <a:t>	Sede: rua Dom Jaime de Barros Câmara, 815 | </a:t>
            </a:r>
            <a:r>
              <a:rPr lang="pt-BR" sz="1800" dirty="0" smtClean="0">
                <a:solidFill>
                  <a:schemeClr val="bg2"/>
                </a:solidFill>
              </a:rPr>
              <a:t>Sarandi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Unidade Ilhas: rua Cap. Coelho, S/N - Praça Salomão Pires de Abraão 	| Subprefeitura da Ilha da Pintada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Unidade </a:t>
            </a:r>
            <a:r>
              <a:rPr lang="pt-BR" sz="1800" dirty="0">
                <a:solidFill>
                  <a:schemeClr val="bg2"/>
                </a:solidFill>
              </a:rPr>
              <a:t>Humaitá: rua José Aloísio Filho, 780 | Humaitá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Unidade </a:t>
            </a:r>
            <a:r>
              <a:rPr lang="pt-BR" sz="1800" dirty="0">
                <a:solidFill>
                  <a:schemeClr val="bg2"/>
                </a:solidFill>
              </a:rPr>
              <a:t>IAPI: avenida Assis Brasil, 1715 | Passo d’Areia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pt-BR" sz="2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6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30212"/>
            <a:ext cx="9418320" cy="820738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>
                <a:solidFill>
                  <a:schemeClr val="bg2"/>
                </a:solidFill>
              </a:rPr>
              <a:t>Unidades de Serviço do DMLU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516063"/>
            <a:ext cx="9418320" cy="5214937"/>
          </a:xfrm>
        </p:spPr>
        <p:txBody>
          <a:bodyPr>
            <a:noAutofit/>
          </a:bodyPr>
          <a:lstStyle/>
          <a:p>
            <a:r>
              <a:rPr lang="pt-BR" sz="1800" b="1" u="sng" dirty="0">
                <a:solidFill>
                  <a:schemeClr val="bg2"/>
                </a:solidFill>
              </a:rPr>
              <a:t>Setor Leste</a:t>
            </a:r>
            <a:r>
              <a:rPr lang="pt-BR" sz="1800" dirty="0" smtClean="0">
                <a:solidFill>
                  <a:schemeClr val="bg2"/>
                </a:solidFill>
              </a:rPr>
              <a:t>: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>
                <a:solidFill>
                  <a:schemeClr val="bg2"/>
                </a:solidFill>
              </a:rPr>
              <a:t>	Sede: rua Eng. Antônio Carlos Tibiriçá, 363 | </a:t>
            </a:r>
            <a:r>
              <a:rPr lang="pt-BR" sz="1800" dirty="0" smtClean="0">
                <a:solidFill>
                  <a:schemeClr val="bg2"/>
                </a:solidFill>
              </a:rPr>
              <a:t>Petrópolis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>
                <a:solidFill>
                  <a:schemeClr val="bg2"/>
                </a:solidFill>
              </a:rPr>
              <a:t>	</a:t>
            </a:r>
            <a:r>
              <a:rPr lang="pt-BR" sz="1800" dirty="0" smtClean="0">
                <a:solidFill>
                  <a:schemeClr val="bg2"/>
                </a:solidFill>
              </a:rPr>
              <a:t>Unidade </a:t>
            </a:r>
            <a:r>
              <a:rPr lang="pt-BR" sz="1800" dirty="0">
                <a:solidFill>
                  <a:schemeClr val="bg2"/>
                </a:solidFill>
              </a:rPr>
              <a:t>de Apoio Operacional Leste: estr. Afonso Lourenço Mariante, </a:t>
            </a:r>
            <a:r>
              <a:rPr lang="pt-BR" sz="1800" dirty="0" smtClean="0">
                <a:solidFill>
                  <a:schemeClr val="bg2"/>
                </a:solidFill>
              </a:rPr>
              <a:t>	4401 </a:t>
            </a:r>
            <a:r>
              <a:rPr lang="pt-BR" sz="1800" dirty="0">
                <a:solidFill>
                  <a:schemeClr val="bg2"/>
                </a:solidFill>
              </a:rPr>
              <a:t>| Lomba do Pinheiro</a:t>
            </a:r>
          </a:p>
          <a:p>
            <a:r>
              <a:rPr lang="pt-BR" sz="1800" b="1" u="sng" dirty="0">
                <a:solidFill>
                  <a:schemeClr val="bg2"/>
                </a:solidFill>
              </a:rPr>
              <a:t>Setor Sul</a:t>
            </a:r>
            <a:r>
              <a:rPr lang="pt-BR" sz="1800" dirty="0" smtClean="0">
                <a:solidFill>
                  <a:schemeClr val="bg2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Sede </a:t>
            </a:r>
            <a:r>
              <a:rPr lang="pt-BR" sz="1800" dirty="0">
                <a:solidFill>
                  <a:schemeClr val="bg2"/>
                </a:solidFill>
              </a:rPr>
              <a:t>: Av. Cavalhada, 6735 | Ipanema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Unidade </a:t>
            </a:r>
            <a:r>
              <a:rPr lang="pt-BR" sz="1800" dirty="0">
                <a:solidFill>
                  <a:schemeClr val="bg2"/>
                </a:solidFill>
              </a:rPr>
              <a:t>Niterói - Rua Niterói, 19 | Medianeira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Unidade </a:t>
            </a:r>
            <a:r>
              <a:rPr lang="pt-BR" sz="1800" dirty="0">
                <a:solidFill>
                  <a:schemeClr val="bg2"/>
                </a:solidFill>
              </a:rPr>
              <a:t>Ipanema - Av. Guaíba, 2027| </a:t>
            </a:r>
            <a:r>
              <a:rPr lang="pt-BR" sz="1800" dirty="0" smtClean="0">
                <a:solidFill>
                  <a:schemeClr val="bg2"/>
                </a:solidFill>
              </a:rPr>
              <a:t>Ipanema</a:t>
            </a:r>
          </a:p>
          <a:p>
            <a:r>
              <a:rPr lang="pt-BR" sz="1800" b="1" u="sng" dirty="0">
                <a:solidFill>
                  <a:schemeClr val="bg2"/>
                </a:solidFill>
              </a:rPr>
              <a:t>Setor Extremo-sul</a:t>
            </a:r>
            <a:r>
              <a:rPr lang="pt-BR" sz="1800" b="1" u="sng" dirty="0" smtClean="0">
                <a:solidFill>
                  <a:schemeClr val="bg2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Sede: rua </a:t>
            </a:r>
            <a:r>
              <a:rPr lang="pt-BR" sz="1800" dirty="0">
                <a:solidFill>
                  <a:schemeClr val="bg2"/>
                </a:solidFill>
              </a:rPr>
              <a:t>Rubens Pereira </a:t>
            </a:r>
            <a:r>
              <a:rPr lang="pt-BR" sz="1800" dirty="0" err="1">
                <a:solidFill>
                  <a:schemeClr val="bg2"/>
                </a:solidFill>
              </a:rPr>
              <a:t>Torelli</a:t>
            </a:r>
            <a:r>
              <a:rPr lang="pt-BR" sz="1800" dirty="0">
                <a:solidFill>
                  <a:schemeClr val="bg2"/>
                </a:solidFill>
              </a:rPr>
              <a:t>, 50 - Restinga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1800" dirty="0" smtClean="0">
                <a:solidFill>
                  <a:schemeClr val="bg2"/>
                </a:solidFill>
              </a:rPr>
              <a:t>	Unidade </a:t>
            </a:r>
            <a:r>
              <a:rPr lang="pt-BR" sz="1800" dirty="0">
                <a:solidFill>
                  <a:schemeClr val="bg2"/>
                </a:solidFill>
              </a:rPr>
              <a:t>Belém Novo: avenida Des. Jorge Mello Guimarães, 12 | </a:t>
            </a:r>
            <a:r>
              <a:rPr lang="pt-BR" sz="1800" dirty="0" smtClean="0">
                <a:solidFill>
                  <a:schemeClr val="bg2"/>
                </a:solidFill>
              </a:rPr>
              <a:t>	Subprefeitura </a:t>
            </a:r>
            <a:r>
              <a:rPr lang="pt-BR" sz="1800" dirty="0">
                <a:solidFill>
                  <a:schemeClr val="bg2"/>
                </a:solidFill>
              </a:rPr>
              <a:t>de Belém Novo</a:t>
            </a:r>
          </a:p>
        </p:txBody>
      </p:sp>
    </p:spTree>
    <p:extLst>
      <p:ext uri="{BB962C8B-B14F-4D97-AF65-F5344CB8AC3E}">
        <p14:creationId xmlns:p14="http://schemas.microsoft.com/office/powerpoint/2010/main" val="319348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321117" y="2247900"/>
            <a:ext cx="9418320" cy="13462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Serviços prestados pelo DMLU no município de Porto Alegre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43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321117" y="2247900"/>
            <a:ext cx="9418320" cy="13462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Diretoria de Limpeza e Coleta (DLC)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6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2"/>
                </a:solidFill>
              </a:rPr>
              <a:t>Coleta Domiciliar de 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72152</a:t>
            </a:r>
            <a:r>
              <a:rPr lang="pt-BR" sz="1800" dirty="0" smtClean="0">
                <a:solidFill>
                  <a:schemeClr val="bg2"/>
                </a:solidFill>
              </a:rPr>
              <a:t> - SMSURB/DMLU </a:t>
            </a:r>
            <a:r>
              <a:rPr lang="pt-BR" sz="1800" dirty="0">
                <a:solidFill>
                  <a:schemeClr val="bg2"/>
                </a:solidFill>
              </a:rPr>
              <a:t>- Coleta Domiciliar de Resíduos</a:t>
            </a:r>
          </a:p>
        </p:txBody>
      </p:sp>
      <p:sp>
        <p:nvSpPr>
          <p:cNvPr id="5" name="Subtítulo 15"/>
          <p:cNvSpPr txBox="1">
            <a:spLocks/>
          </p:cNvSpPr>
          <p:nvPr/>
        </p:nvSpPr>
        <p:spPr>
          <a:xfrm>
            <a:off x="1122172" y="2806701"/>
            <a:ext cx="8771128" cy="3606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Recolhimento de resíduo orgânico domiciliar e fiscalização do serviço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Realizado </a:t>
            </a:r>
            <a:r>
              <a:rPr lang="pt-BR" sz="2000" dirty="0">
                <a:solidFill>
                  <a:schemeClr val="bg2"/>
                </a:solidFill>
              </a:rPr>
              <a:t>em 100% das ruas pelo menos três vezes por semana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Realizado </a:t>
            </a:r>
            <a:r>
              <a:rPr lang="pt-BR" sz="2000" dirty="0">
                <a:solidFill>
                  <a:schemeClr val="bg2"/>
                </a:solidFill>
              </a:rPr>
              <a:t>em dois turnos de coleta. A coleta diurna começa às 8h e a noturna às </a:t>
            </a:r>
            <a:r>
              <a:rPr lang="pt-BR" sz="2000" dirty="0" smtClean="0">
                <a:solidFill>
                  <a:schemeClr val="bg2"/>
                </a:solidFill>
              </a:rPr>
              <a:t>18h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Realizado </a:t>
            </a:r>
            <a:r>
              <a:rPr lang="pt-BR" sz="2000" dirty="0">
                <a:solidFill>
                  <a:schemeClr val="bg2"/>
                </a:solidFill>
              </a:rPr>
              <a:t>porta a porta e recebe apenas resíduos orgânicos e rejeitos, não sendo permitida a mistura com resíduos recicláveis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Os resíduos </a:t>
            </a:r>
            <a:r>
              <a:rPr lang="pt-BR" sz="2000" dirty="0">
                <a:solidFill>
                  <a:schemeClr val="bg2"/>
                </a:solidFill>
              </a:rPr>
              <a:t>orgânicos e os rejeitos devem ser apresentados para a coleta domiciliar no logradouro público, junto ao alinhamento de cada </a:t>
            </a:r>
            <a:r>
              <a:rPr lang="pt-BR" sz="2000" dirty="0" smtClean="0">
                <a:solidFill>
                  <a:schemeClr val="bg2"/>
                </a:solidFill>
              </a:rPr>
              <a:t>imóvel.</a:t>
            </a:r>
          </a:p>
        </p:txBody>
      </p:sp>
    </p:spTree>
    <p:extLst>
      <p:ext uri="{BB962C8B-B14F-4D97-AF65-F5344CB8AC3E}">
        <p14:creationId xmlns:p14="http://schemas.microsoft.com/office/powerpoint/2010/main" val="296964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2"/>
                </a:solidFill>
              </a:rPr>
              <a:t>Coleta Domiciliar de Resíduos</a:t>
            </a:r>
          </a:p>
        </p:txBody>
      </p:sp>
      <p:sp>
        <p:nvSpPr>
          <p:cNvPr id="5" name="Subtítulo 15"/>
          <p:cNvSpPr txBox="1">
            <a:spLocks/>
          </p:cNvSpPr>
          <p:nvPr/>
        </p:nvSpPr>
        <p:spPr>
          <a:xfrm>
            <a:off x="1122172" y="2690813"/>
            <a:ext cx="8707628" cy="36575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>
                <a:solidFill>
                  <a:schemeClr val="bg2"/>
                </a:solidFill>
              </a:rPr>
              <a:t>Resíduos orgânicos: </a:t>
            </a:r>
            <a:r>
              <a:rPr lang="pt-BR" sz="2000" dirty="0">
                <a:solidFill>
                  <a:schemeClr val="bg2"/>
                </a:solidFill>
              </a:rPr>
              <a:t>trata-se de todo resíduo de origem vegetal ou animal, ou seja, todo lixo originário de um ser vivo. Exemplos: restos de alimentos como carnes, vegetais, frutos, cascas de ovos, restos de poda, ossos, sementes, erva-mate, borra de café e chá, cinzas, restos de vegetação e galhos finos e dejetos de animais domésticos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 smtClean="0">
                <a:solidFill>
                  <a:schemeClr val="bg2"/>
                </a:solidFill>
              </a:rPr>
              <a:t>Rejeitos:</a:t>
            </a:r>
            <a:r>
              <a:rPr lang="pt-BR" sz="2000" dirty="0" smtClean="0">
                <a:solidFill>
                  <a:schemeClr val="bg2"/>
                </a:solidFill>
              </a:rPr>
              <a:t> </a:t>
            </a:r>
            <a:r>
              <a:rPr lang="pt-BR" sz="2000" dirty="0">
                <a:solidFill>
                  <a:schemeClr val="bg2"/>
                </a:solidFill>
              </a:rPr>
              <a:t>são resíduos sem potencial de reaproveitamento ou que não possuam viabilidade técnica e financeira de reciclagem. Exemplos: Lacres de iogurte, manteiga e requeijão, papel engordurado e sujo, papel higiênico, absorventes, fraldas descartáveis, cotonetes, espuma, etiquetas adesivas, esponjas, lã de aço, tecidos de limpeza, porcelana, rolhas de cortiça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7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72152</a:t>
            </a:r>
            <a:r>
              <a:rPr lang="pt-BR" sz="1800" dirty="0" smtClean="0">
                <a:solidFill>
                  <a:schemeClr val="bg2"/>
                </a:solidFill>
              </a:rPr>
              <a:t> - SMSURB/DMLU </a:t>
            </a:r>
            <a:r>
              <a:rPr lang="pt-BR" sz="1800" dirty="0">
                <a:solidFill>
                  <a:schemeClr val="bg2"/>
                </a:solidFill>
              </a:rPr>
              <a:t>- Coleta Domiciliar de Resíduos</a:t>
            </a:r>
          </a:p>
        </p:txBody>
      </p:sp>
    </p:spTree>
    <p:extLst>
      <p:ext uri="{BB962C8B-B14F-4D97-AF65-F5344CB8AC3E}">
        <p14:creationId xmlns:p14="http://schemas.microsoft.com/office/powerpoint/2010/main" val="167114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2"/>
                </a:solidFill>
              </a:rPr>
              <a:t>Coleta Domiciliar de Resíduos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798" y="1350963"/>
            <a:ext cx="7560000" cy="503407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24794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2"/>
                </a:solidFill>
              </a:rPr>
              <a:t>Coleta </a:t>
            </a:r>
            <a:r>
              <a:rPr lang="pt-BR" sz="4400" b="1" dirty="0" smtClean="0">
                <a:solidFill>
                  <a:schemeClr val="bg2"/>
                </a:solidFill>
              </a:rPr>
              <a:t>Seletiva de </a:t>
            </a:r>
            <a:r>
              <a:rPr lang="pt-BR" sz="4400" b="1" dirty="0">
                <a:solidFill>
                  <a:schemeClr val="bg2"/>
                </a:solidFill>
              </a:rPr>
              <a:t>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72202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Coleta Seletiva de Resíduos</a:t>
            </a:r>
          </a:p>
        </p:txBody>
      </p:sp>
      <p:sp>
        <p:nvSpPr>
          <p:cNvPr id="5" name="Subtítulo 15"/>
          <p:cNvSpPr txBox="1">
            <a:spLocks/>
          </p:cNvSpPr>
          <p:nvPr/>
        </p:nvSpPr>
        <p:spPr>
          <a:xfrm>
            <a:off x="1122172" y="2806701"/>
            <a:ext cx="8771128" cy="27558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Recolhimento de resíduos recicláveis e fiscalização do </a:t>
            </a:r>
            <a:r>
              <a:rPr lang="pt-BR" sz="2000" dirty="0" smtClean="0">
                <a:solidFill>
                  <a:schemeClr val="bg2"/>
                </a:solidFill>
              </a:rPr>
              <a:t>serviço.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Realizada em </a:t>
            </a:r>
            <a:r>
              <a:rPr lang="pt-BR" sz="2000" dirty="0">
                <a:solidFill>
                  <a:schemeClr val="bg2"/>
                </a:solidFill>
              </a:rPr>
              <a:t>100% das ruas que comportam a entrada de caminhões pelo menos duas vezes por semana.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Recebe apenas </a:t>
            </a:r>
            <a:r>
              <a:rPr lang="pt-BR" sz="2000" dirty="0">
                <a:solidFill>
                  <a:schemeClr val="bg2"/>
                </a:solidFill>
              </a:rPr>
              <a:t>resíduos recicláveis, não sendo permitida a mistura com resíduos orgânicos e rejeitos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Os </a:t>
            </a:r>
            <a:r>
              <a:rPr lang="pt-BR" sz="2000" dirty="0">
                <a:solidFill>
                  <a:schemeClr val="bg2"/>
                </a:solidFill>
              </a:rPr>
              <a:t>resíduos recicláveis devem ser apresentados para a coleta seletiva no logradouro público, junto ao alinhamento de cada imóvel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27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2"/>
                </a:solidFill>
              </a:rPr>
              <a:t>Coleta </a:t>
            </a:r>
            <a:r>
              <a:rPr lang="pt-BR" sz="4400" b="1" dirty="0" smtClean="0">
                <a:solidFill>
                  <a:schemeClr val="bg2"/>
                </a:solidFill>
              </a:rPr>
              <a:t>Seletiva de </a:t>
            </a:r>
            <a:r>
              <a:rPr lang="pt-BR" sz="4400" b="1" dirty="0">
                <a:solidFill>
                  <a:schemeClr val="bg2"/>
                </a:solidFill>
              </a:rPr>
              <a:t>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72202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Coleta Seletiva de Resíduos</a:t>
            </a:r>
          </a:p>
        </p:txBody>
      </p:sp>
      <p:sp>
        <p:nvSpPr>
          <p:cNvPr id="5" name="Subtítulo 15"/>
          <p:cNvSpPr txBox="1">
            <a:spLocks/>
          </p:cNvSpPr>
          <p:nvPr/>
        </p:nvSpPr>
        <p:spPr>
          <a:xfrm>
            <a:off x="1122172" y="2487613"/>
            <a:ext cx="8771128" cy="402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>
                <a:solidFill>
                  <a:schemeClr val="bg2"/>
                </a:solidFill>
              </a:rPr>
              <a:t>Resíduos </a:t>
            </a:r>
            <a:r>
              <a:rPr lang="pt-BR" sz="2000" b="1" u="sng" dirty="0" smtClean="0">
                <a:solidFill>
                  <a:schemeClr val="bg2"/>
                </a:solidFill>
              </a:rPr>
              <a:t>recicláveis:</a:t>
            </a:r>
            <a:r>
              <a:rPr lang="pt-BR" sz="2000" b="1" dirty="0" smtClean="0">
                <a:solidFill>
                  <a:schemeClr val="bg2"/>
                </a:solidFill>
              </a:rPr>
              <a:t> </a:t>
            </a:r>
            <a:r>
              <a:rPr lang="pt-BR" sz="2000" dirty="0" smtClean="0">
                <a:solidFill>
                  <a:schemeClr val="bg2"/>
                </a:solidFill>
              </a:rPr>
              <a:t>são </a:t>
            </a:r>
            <a:r>
              <a:rPr lang="pt-BR" sz="2000" dirty="0">
                <a:solidFill>
                  <a:schemeClr val="bg2"/>
                </a:solidFill>
              </a:rPr>
              <a:t>basicamente todos os materiais feitos de plástico, vidro, papel seco e metal que são reaproveitados. Entre eles, embalagens longa vida, arame, baldes, brinquedos, caixas em geral, caixa de pizza sem gordura, canos e tubos metálicos e em PVC, cobre, copos descartáveis, garrafas pet, latas de alumínio, </a:t>
            </a:r>
            <a:r>
              <a:rPr lang="pt-BR" sz="2000" dirty="0" err="1">
                <a:solidFill>
                  <a:schemeClr val="bg2"/>
                </a:solidFill>
              </a:rPr>
              <a:t>raio-x</a:t>
            </a:r>
            <a:r>
              <a:rPr lang="pt-BR" sz="2000" dirty="0">
                <a:solidFill>
                  <a:schemeClr val="bg2"/>
                </a:solidFill>
              </a:rPr>
              <a:t>, isopor, plástico filme, bisnagas plásticas de alimentos, borrachas e clipes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Todo o material recolhido pelos caminhões da Coleta Seletiva é levado para as Unidades de Triagem conveniadas com o DMLU, gerando emprego e renda para centenas de pessoas, além de beneficiar o ambiente.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Além disso, para grandes geradores (condomínios com cerca de 50 apartamentos e empresas) é possível solicitar recolhimento de recicláveis personalizado.</a:t>
            </a:r>
          </a:p>
        </p:txBody>
      </p:sp>
    </p:spTree>
    <p:extLst>
      <p:ext uri="{BB962C8B-B14F-4D97-AF65-F5344CB8AC3E}">
        <p14:creationId xmlns:p14="http://schemas.microsoft.com/office/powerpoint/2010/main" val="363783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2"/>
                </a:solidFill>
              </a:rPr>
              <a:t>Coleta </a:t>
            </a:r>
            <a:r>
              <a:rPr lang="pt-BR" sz="4400" b="1" dirty="0" smtClean="0">
                <a:solidFill>
                  <a:schemeClr val="bg2"/>
                </a:solidFill>
              </a:rPr>
              <a:t>Seletiva de </a:t>
            </a:r>
            <a:r>
              <a:rPr lang="pt-BR" sz="4400" b="1" dirty="0">
                <a:solidFill>
                  <a:schemeClr val="bg2"/>
                </a:solidFill>
              </a:rPr>
              <a:t>Resíduos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515" y="1350963"/>
            <a:ext cx="7787917" cy="51887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5327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</a:t>
            </a:r>
            <a:r>
              <a:rPr lang="pt-BR" sz="4000" b="1" dirty="0" smtClean="0">
                <a:solidFill>
                  <a:schemeClr val="bg2"/>
                </a:solidFill>
              </a:rPr>
              <a:t>Automatizada de </a:t>
            </a:r>
            <a:r>
              <a:rPr lang="pt-BR" sz="4000" b="1" dirty="0">
                <a:solidFill>
                  <a:schemeClr val="bg2"/>
                </a:solidFill>
              </a:rPr>
              <a:t>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73022 </a:t>
            </a:r>
            <a:r>
              <a:rPr lang="pt-BR" sz="1800" dirty="0">
                <a:solidFill>
                  <a:schemeClr val="bg2"/>
                </a:solidFill>
              </a:rPr>
              <a:t>- SMSURB/DMLU - Coleta Automatizada de Resíduos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06701"/>
            <a:ext cx="8771128" cy="3606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Coleta automatizada de resíduos orgânicos e rejeitos (contêineres espalhados na região central da cidade) e fiscalização do </a:t>
            </a:r>
            <a:r>
              <a:rPr lang="pt-BR" sz="2000" dirty="0" smtClean="0">
                <a:solidFill>
                  <a:schemeClr val="bg2"/>
                </a:solidFill>
              </a:rPr>
              <a:t>serviço.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Realizada pelo </a:t>
            </a:r>
            <a:r>
              <a:rPr lang="pt-BR" sz="2000" dirty="0">
                <a:solidFill>
                  <a:schemeClr val="bg2"/>
                </a:solidFill>
              </a:rPr>
              <a:t>menos três vezes por semana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>
                <a:solidFill>
                  <a:schemeClr val="bg2"/>
                </a:solidFill>
              </a:rPr>
              <a:t>Bairros atendidos totalmente pela coleta automatizada</a:t>
            </a:r>
            <a:r>
              <a:rPr lang="pt-BR" sz="2000" dirty="0">
                <a:solidFill>
                  <a:schemeClr val="bg2"/>
                </a:solidFill>
              </a:rPr>
              <a:t>: Auxiliadora, Bom Fim, Bela Vista, Centro Histórico, Cidade Baixa, Farroupilha, Independência, Moinhos de Vento, </a:t>
            </a:r>
            <a:r>
              <a:rPr lang="pt-BR" sz="2000" dirty="0" err="1">
                <a:solidFill>
                  <a:schemeClr val="bg2"/>
                </a:solidFill>
              </a:rPr>
              <a:t>Mont’Serrat</a:t>
            </a:r>
            <a:r>
              <a:rPr lang="pt-BR" sz="2000" dirty="0">
                <a:solidFill>
                  <a:schemeClr val="bg2"/>
                </a:solidFill>
              </a:rPr>
              <a:t>, Praia de Belas e Rio Branco.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 smtClean="0">
                <a:solidFill>
                  <a:schemeClr val="bg2"/>
                </a:solidFill>
              </a:rPr>
              <a:t>Bairros </a:t>
            </a:r>
            <a:r>
              <a:rPr lang="pt-BR" sz="2000" b="1" u="sng" dirty="0">
                <a:solidFill>
                  <a:schemeClr val="bg2"/>
                </a:solidFill>
              </a:rPr>
              <a:t>atendidos parcialmente pela coleta automatizada:</a:t>
            </a:r>
            <a:r>
              <a:rPr lang="pt-BR" sz="2000" u="sng" dirty="0">
                <a:solidFill>
                  <a:schemeClr val="bg2"/>
                </a:solidFill>
              </a:rPr>
              <a:t> </a:t>
            </a:r>
            <a:r>
              <a:rPr lang="pt-BR" sz="2000" dirty="0">
                <a:solidFill>
                  <a:schemeClr val="bg2"/>
                </a:solidFill>
              </a:rPr>
              <a:t>Azenha, Floresta, Higienópolis, Petrópolis, Menino Deus, Santa Cecília, Santana e São João.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3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</a:t>
            </a:r>
            <a:r>
              <a:rPr lang="pt-BR" sz="4000" b="1" dirty="0" smtClean="0">
                <a:solidFill>
                  <a:schemeClr val="bg2"/>
                </a:solidFill>
              </a:rPr>
              <a:t>Automatizada de </a:t>
            </a:r>
            <a:r>
              <a:rPr lang="pt-BR" sz="4000" b="1" dirty="0">
                <a:solidFill>
                  <a:schemeClr val="bg2"/>
                </a:solidFill>
              </a:rPr>
              <a:t>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73022 </a:t>
            </a:r>
            <a:r>
              <a:rPr lang="pt-BR" sz="1800" dirty="0">
                <a:solidFill>
                  <a:schemeClr val="bg2"/>
                </a:solidFill>
              </a:rPr>
              <a:t>- SMSURB/DMLU - Coleta Automatizada de Resíduos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06701"/>
            <a:ext cx="8771128" cy="14858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Recebe </a:t>
            </a:r>
            <a:r>
              <a:rPr lang="pt-BR" sz="2000" dirty="0">
                <a:solidFill>
                  <a:schemeClr val="bg2"/>
                </a:solidFill>
              </a:rPr>
              <a:t>apenas resíduos orgânicos e rejeitos, não sendo permitida a mistura com resíduos recicláveis.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Os </a:t>
            </a:r>
            <a:r>
              <a:rPr lang="pt-BR" sz="2000" dirty="0">
                <a:solidFill>
                  <a:schemeClr val="bg2"/>
                </a:solidFill>
              </a:rPr>
              <a:t>resíduos orgânicos e os rejeitos devem ser acondicionados dentro dos contêineres, em qualquer dia e horário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40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</a:t>
            </a:r>
            <a:r>
              <a:rPr lang="pt-BR" sz="4000" b="1" dirty="0" smtClean="0">
                <a:solidFill>
                  <a:schemeClr val="bg2"/>
                </a:solidFill>
              </a:rPr>
              <a:t>Automatizada de </a:t>
            </a:r>
            <a:r>
              <a:rPr lang="pt-BR" sz="4000" b="1" dirty="0">
                <a:solidFill>
                  <a:schemeClr val="bg2"/>
                </a:solidFill>
              </a:rPr>
              <a:t>Resíduos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72" y="1350963"/>
            <a:ext cx="7769160" cy="518348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958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</a:t>
            </a:r>
            <a:r>
              <a:rPr lang="pt-BR" sz="4000" b="1" dirty="0" smtClean="0">
                <a:solidFill>
                  <a:schemeClr val="bg2"/>
                </a:solidFill>
              </a:rPr>
              <a:t>Especial Onerosa</a:t>
            </a:r>
            <a:endParaRPr lang="pt-BR" sz="4000" b="1" dirty="0">
              <a:solidFill>
                <a:schemeClr val="bg2"/>
              </a:solidFill>
            </a:endParaRP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72067 </a:t>
            </a:r>
            <a:r>
              <a:rPr lang="pt-BR" sz="1800" dirty="0">
                <a:solidFill>
                  <a:schemeClr val="bg2"/>
                </a:solidFill>
              </a:rPr>
              <a:t>- SMSURB/DMLU - Coleta Especial Onerosa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06701"/>
            <a:ext cx="8771128" cy="3098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Modalidade de coleta para resíduos que não são recolhidos nas coletas domiciliar e </a:t>
            </a:r>
            <a:r>
              <a:rPr lang="pt-BR" sz="2000" dirty="0" smtClean="0">
                <a:solidFill>
                  <a:schemeClr val="bg2"/>
                </a:solidFill>
              </a:rPr>
              <a:t>seletiva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S</a:t>
            </a:r>
            <a:r>
              <a:rPr lang="pt-BR" sz="2000" dirty="0" smtClean="0">
                <a:solidFill>
                  <a:schemeClr val="bg2"/>
                </a:solidFill>
              </a:rPr>
              <a:t>erviço disponibilizado </a:t>
            </a:r>
            <a:r>
              <a:rPr lang="pt-BR" sz="2000" dirty="0">
                <a:solidFill>
                  <a:schemeClr val="bg2"/>
                </a:solidFill>
              </a:rPr>
              <a:t>pelo DMLU como forma de promover o descarte adequado de resíduos para quem não possui facilidade de deslocamento até alguma Unidade de Destino Certo (</a:t>
            </a:r>
            <a:r>
              <a:rPr lang="pt-BR" sz="2000" dirty="0" err="1">
                <a:solidFill>
                  <a:schemeClr val="bg2"/>
                </a:solidFill>
              </a:rPr>
              <a:t>Ecoponto</a:t>
            </a:r>
            <a:r>
              <a:rPr lang="pt-BR" sz="2000" dirty="0" smtClean="0">
                <a:solidFill>
                  <a:schemeClr val="bg2"/>
                </a:solidFill>
              </a:rPr>
              <a:t>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>
                <a:solidFill>
                  <a:schemeClr val="bg2"/>
                </a:solidFill>
              </a:rPr>
              <a:t>Tipos de resíduos recolhidos</a:t>
            </a:r>
            <a:r>
              <a:rPr lang="pt-BR" sz="2000" dirty="0">
                <a:solidFill>
                  <a:schemeClr val="bg2"/>
                </a:solidFill>
              </a:rPr>
              <a:t>: madeira, móveis e eletrodomésticos danificados, entre outros.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dirty="0" smtClean="0">
                <a:solidFill>
                  <a:schemeClr val="bg2"/>
                </a:solidFill>
              </a:rPr>
              <a:t>Este </a:t>
            </a:r>
            <a:r>
              <a:rPr lang="pt-BR" sz="2000" b="1" dirty="0">
                <a:solidFill>
                  <a:schemeClr val="bg2"/>
                </a:solidFill>
              </a:rPr>
              <a:t>serviço não coleta caliça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42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</a:t>
            </a:r>
            <a:r>
              <a:rPr lang="pt-BR" sz="4000" b="1" dirty="0" smtClean="0">
                <a:solidFill>
                  <a:schemeClr val="bg2"/>
                </a:solidFill>
              </a:rPr>
              <a:t>Especial Onerosa</a:t>
            </a:r>
            <a:endParaRPr lang="pt-BR" sz="4000" b="1" dirty="0">
              <a:solidFill>
                <a:schemeClr val="bg2"/>
              </a:solidFill>
            </a:endParaRP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72067 </a:t>
            </a:r>
            <a:r>
              <a:rPr lang="pt-BR" sz="1800" dirty="0">
                <a:solidFill>
                  <a:schemeClr val="bg2"/>
                </a:solidFill>
              </a:rPr>
              <a:t>- SMSURB/DMLU - Coleta Especial Onerosa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654301"/>
            <a:ext cx="8771128" cy="3886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bg2"/>
                </a:solidFill>
              </a:rPr>
              <a:t>Há duas </a:t>
            </a:r>
            <a:r>
              <a:rPr lang="pt-BR" sz="2000" dirty="0" smtClean="0">
                <a:solidFill>
                  <a:schemeClr val="bg2"/>
                </a:solidFill>
              </a:rPr>
              <a:t>modalidades: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pt-BR" sz="2000" b="1" u="sng" dirty="0">
                <a:solidFill>
                  <a:schemeClr val="bg2"/>
                </a:solidFill>
              </a:rPr>
              <a:t>Coleta Eventual</a:t>
            </a:r>
            <a:r>
              <a:rPr lang="pt-BR" sz="2000" dirty="0">
                <a:solidFill>
                  <a:schemeClr val="bg2"/>
                </a:solidFill>
              </a:rPr>
              <a:t>: disponível para recolhimento acima de 1 metro cúbico. Primeiramente é realizado o orçamento, baseado no quantitativo e na categoria de material. Depois, se aceito o orçamento, a pessoa é orientada a como fazer o pagamento. Após estes procedimentos, é agendada a retirada definitiva dos resíduos.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b="1" u="sng" dirty="0" smtClean="0">
                <a:solidFill>
                  <a:schemeClr val="bg2"/>
                </a:solidFill>
              </a:rPr>
              <a:t>Coleta </a:t>
            </a:r>
            <a:r>
              <a:rPr lang="pt-BR" sz="2000" b="1" u="sng" dirty="0">
                <a:solidFill>
                  <a:schemeClr val="bg2"/>
                </a:solidFill>
              </a:rPr>
              <a:t>Certa</a:t>
            </a:r>
            <a:r>
              <a:rPr lang="pt-BR" sz="2000" dirty="0">
                <a:solidFill>
                  <a:schemeClr val="bg2"/>
                </a:solidFill>
              </a:rPr>
              <a:t>: disponível para recolhimento de até 1 metro cúbico. O serviço pode ser solicitado até uma vez por mês, por requerente, mediante pagamento de taxa de 12 UFM  (R$ 63,07 – ano 2023).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Para </a:t>
            </a:r>
            <a:r>
              <a:rPr lang="pt-BR" sz="2000" dirty="0">
                <a:solidFill>
                  <a:schemeClr val="bg2"/>
                </a:solidFill>
              </a:rPr>
              <a:t>ambas as modalidades, o pagamento deve ser feito por cartão de crédito ou débito, ou ainda por depósito na conta do DMLU.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7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265112"/>
            <a:ext cx="9418320" cy="820738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</a:t>
            </a:r>
            <a:r>
              <a:rPr lang="pt-BR" sz="4000" b="1" dirty="0" smtClean="0">
                <a:solidFill>
                  <a:schemeClr val="bg2"/>
                </a:solidFill>
              </a:rPr>
              <a:t>Especial Onerosa</a:t>
            </a:r>
            <a:endParaRPr lang="pt-BR" sz="4000" b="1" dirty="0">
              <a:solidFill>
                <a:schemeClr val="bg2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832" y="1350963"/>
            <a:ext cx="7783068" cy="5055225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34484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304800"/>
            <a:ext cx="9418320" cy="13398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de Descarte Irregular de 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9097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72149 </a:t>
            </a:r>
            <a:r>
              <a:rPr lang="pt-BR" sz="1800" dirty="0">
                <a:solidFill>
                  <a:schemeClr val="bg2"/>
                </a:solidFill>
              </a:rPr>
              <a:t>- SMSURB/DMLU - Coleta de Descarte Irregular de Resíduos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390900"/>
            <a:ext cx="8771128" cy="2692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Solicitação de recolhimento de lixo depositado de forma </a:t>
            </a:r>
            <a:r>
              <a:rPr lang="pt-BR" sz="2000" dirty="0" smtClean="0">
                <a:solidFill>
                  <a:schemeClr val="bg2"/>
                </a:solidFill>
              </a:rPr>
              <a:t>irregular </a:t>
            </a:r>
            <a:r>
              <a:rPr lang="pt-BR" sz="2000" dirty="0">
                <a:solidFill>
                  <a:schemeClr val="bg2"/>
                </a:solidFill>
              </a:rPr>
              <a:t>em áreas públicas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Não é utilizado para resíduos no interior terrenos baldios ou áreas privadas, pois são tratados pela fiscalização.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A programação de execução é feita conforme os protocolos recebidos e avaliação das principais necessidades pelo chefe da correspondente zonal do DMLU.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79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304800"/>
            <a:ext cx="9418320" cy="13398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Coleta de Descarte Irregular de Resíduos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662" y="1879600"/>
            <a:ext cx="7692138" cy="4663343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8982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304800"/>
            <a:ext cx="9418320" cy="13398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Recolhimento de Animal Morto (pequeno porte)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9097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72206 </a:t>
            </a:r>
            <a:r>
              <a:rPr lang="pt-BR" sz="1800" dirty="0">
                <a:solidFill>
                  <a:schemeClr val="bg2"/>
                </a:solidFill>
              </a:rPr>
              <a:t>- SMSURB/DMLU - Recolhimento de Animal Morto (pequeno porte)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390900"/>
            <a:ext cx="8771128" cy="2895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Remoção de animal de pequeno porte morto em área pública. Exemplo: cão, gato, etc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Caso o animal precise ser levantado com auxílio de caminhão com braço hidráulico, trata-se do serviço de Recolhimento de animal morto de </a:t>
            </a:r>
            <a:r>
              <a:rPr lang="pt-BR" sz="2000" b="1" dirty="0">
                <a:solidFill>
                  <a:schemeClr val="bg2"/>
                </a:solidFill>
              </a:rPr>
              <a:t>grande porte</a:t>
            </a:r>
            <a:r>
              <a:rPr lang="pt-BR" sz="2000" dirty="0">
                <a:solidFill>
                  <a:schemeClr val="bg2"/>
                </a:solidFill>
              </a:rPr>
              <a:t>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47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304800"/>
            <a:ext cx="9418320" cy="13398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Recolhimento de Animal Morto </a:t>
            </a:r>
            <a:r>
              <a:rPr lang="pt-BR" sz="4000" b="1" dirty="0" smtClean="0">
                <a:solidFill>
                  <a:schemeClr val="bg2"/>
                </a:solidFill>
              </a:rPr>
              <a:t>(grande porte</a:t>
            </a:r>
            <a:r>
              <a:rPr lang="pt-BR" sz="4000" b="1" dirty="0">
                <a:solidFill>
                  <a:schemeClr val="bg2"/>
                </a:solidFill>
              </a:rPr>
              <a:t>)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9097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72330 </a:t>
            </a:r>
            <a:r>
              <a:rPr lang="pt-BR" sz="1800" dirty="0">
                <a:solidFill>
                  <a:schemeClr val="bg2"/>
                </a:solidFill>
              </a:rPr>
              <a:t>- SMSURB/DMLU - Recolhimento de Animal Morto (grande porte)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390900"/>
            <a:ext cx="8771128" cy="2895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Remoção de animal de grande porte morto em área pública. Exemplo: cavalo, boi, etc.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Serviço </a:t>
            </a:r>
            <a:r>
              <a:rPr lang="pt-BR" sz="2000" dirty="0">
                <a:solidFill>
                  <a:schemeClr val="bg2"/>
                </a:solidFill>
              </a:rPr>
              <a:t>realizado por caminhão com braço hidráulico. Caso o animal possa ser levantado e carregado por força humana, trata-se do serviço de Recolhimento de animal morto de </a:t>
            </a:r>
            <a:r>
              <a:rPr lang="pt-BR" sz="2000" b="1" dirty="0">
                <a:solidFill>
                  <a:schemeClr val="bg2"/>
                </a:solidFill>
              </a:rPr>
              <a:t>pequeno porte</a:t>
            </a:r>
            <a:r>
              <a:rPr lang="pt-BR" sz="2000" dirty="0">
                <a:solidFill>
                  <a:schemeClr val="bg2"/>
                </a:solidFill>
              </a:rPr>
              <a:t>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9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Cesto Coletor de Lixo (limpeza)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517650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72569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Cesto Coletor de Lixo (limpeza)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32100"/>
            <a:ext cx="8771128" cy="2895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Limpeza de cesto coletor de lixo (lixeiras de cor laranja) nas calçadas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Os cestos coletores são esvaziados no momento em que ocorre o serviço de varrição.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A </a:t>
            </a:r>
            <a:r>
              <a:rPr lang="pt-BR" sz="2000" dirty="0">
                <a:solidFill>
                  <a:schemeClr val="bg2"/>
                </a:solidFill>
              </a:rPr>
              <a:t>programação foi estabelecida de acordo com o fluxo de pessoas nos locais, com frequência diária, alternada (dia sim, dia não), semanal, quinzenal ou </a:t>
            </a:r>
            <a:r>
              <a:rPr lang="pt-BR" sz="2000" dirty="0" smtClean="0">
                <a:solidFill>
                  <a:schemeClr val="bg2"/>
                </a:solidFill>
              </a:rPr>
              <a:t>mensal.</a:t>
            </a:r>
            <a:endParaRPr lang="pt-BR" sz="2000" dirty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8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66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Cesto Coletor de Lixo (limpeza)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779" y="1460500"/>
            <a:ext cx="7829105" cy="508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8356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Varrição em Ruas e Avenidas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72148 </a:t>
            </a:r>
            <a:r>
              <a:rPr lang="pt-BR" sz="1800" dirty="0">
                <a:solidFill>
                  <a:schemeClr val="bg2"/>
                </a:solidFill>
              </a:rPr>
              <a:t>- SMSURB/DMLU - Varrição em Ruas e Avenidas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628900"/>
            <a:ext cx="8771128" cy="2895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Reclamação</a:t>
            </a:r>
            <a:r>
              <a:rPr lang="pt-BR" sz="2000" dirty="0">
                <a:solidFill>
                  <a:schemeClr val="bg2"/>
                </a:solidFill>
              </a:rPr>
              <a:t>, informação ou solicitação sobre o serviço de varrição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Periodicamente </a:t>
            </a:r>
            <a:r>
              <a:rPr lang="pt-BR" sz="2000" dirty="0">
                <a:solidFill>
                  <a:schemeClr val="bg2"/>
                </a:solidFill>
              </a:rPr>
              <a:t>as ruas e avenidas da cidade são varridas.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A programação de varrição é fixa em cada local, com frequência diária, alternada (dia sim, dia não), semanal, quinzenal ou mensal, dependendo do fluxo de pessoal. 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46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Varrição em Ruas e Avenidas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931" y="1498599"/>
            <a:ext cx="7692802" cy="5041901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7901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Capina e Roçada em Via Pública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72161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Capina e Roçada em Via Pública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540000"/>
            <a:ext cx="8771128" cy="2895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 serviço é realizado durante os 12 (dose) meses do ano, em vias públicas.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Em </a:t>
            </a:r>
            <a:r>
              <a:rPr lang="pt-BR" sz="2000" dirty="0">
                <a:solidFill>
                  <a:schemeClr val="bg2"/>
                </a:solidFill>
              </a:rPr>
              <a:t>função do clima, a frequência não é uniforme ao longo dos meses.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Entre </a:t>
            </a:r>
            <a:r>
              <a:rPr lang="pt-BR" sz="2000" dirty="0">
                <a:solidFill>
                  <a:schemeClr val="bg2"/>
                </a:solidFill>
              </a:rPr>
              <a:t>outubro e março, quando as condições do tempo fazem a vegetação crescer mais rápido, o serviço é ampliado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A </a:t>
            </a:r>
            <a:r>
              <a:rPr lang="pt-BR" sz="2000" dirty="0">
                <a:solidFill>
                  <a:schemeClr val="bg2"/>
                </a:solidFill>
              </a:rPr>
              <a:t>P</a:t>
            </a:r>
            <a:r>
              <a:rPr lang="pt-BR" sz="2000" dirty="0" smtClean="0">
                <a:solidFill>
                  <a:schemeClr val="bg2"/>
                </a:solidFill>
              </a:rPr>
              <a:t>rogramação pode ser consulta através de link na Carta de Serviços.</a:t>
            </a:r>
          </a:p>
        </p:txBody>
      </p:sp>
    </p:spTree>
    <p:extLst>
      <p:ext uri="{BB962C8B-B14F-4D97-AF65-F5344CB8AC3E}">
        <p14:creationId xmlns:p14="http://schemas.microsoft.com/office/powerpoint/2010/main" val="409841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Capina e Roçada em Via Pública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50" y="1524000"/>
            <a:ext cx="7588250" cy="50673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8518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Capina e Roçada em Praças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73751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Capina e Roçada em Praça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501900"/>
            <a:ext cx="8771128" cy="3136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Reclamação, informação ou solicitação sobre os </a:t>
            </a:r>
            <a:r>
              <a:rPr lang="pt-BR" sz="2000" dirty="0" smtClean="0">
                <a:solidFill>
                  <a:schemeClr val="bg2"/>
                </a:solidFill>
              </a:rPr>
              <a:t>serviço </a:t>
            </a:r>
            <a:r>
              <a:rPr lang="pt-BR" sz="2000" dirty="0">
                <a:solidFill>
                  <a:schemeClr val="bg2"/>
                </a:solidFill>
              </a:rPr>
              <a:t>capina e/ou roçada em praças e parques não adotados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 serviço é realizado mediante programação específica periódica, em que todas as praças cadastradas </a:t>
            </a:r>
            <a:r>
              <a:rPr lang="pt-BR" sz="2000" dirty="0" smtClean="0">
                <a:solidFill>
                  <a:schemeClr val="bg2"/>
                </a:solidFill>
              </a:rPr>
              <a:t>são </a:t>
            </a:r>
            <a:r>
              <a:rPr lang="pt-BR" sz="2000" dirty="0">
                <a:solidFill>
                  <a:schemeClr val="bg2"/>
                </a:solidFill>
              </a:rPr>
              <a:t>atendidas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Nos meses quentes o serviço é ampliado para atender ao crescimento expressivo da vegetação.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A programação de serviço pode ser consultada via Link na Carta de Serviços.</a:t>
            </a:r>
          </a:p>
        </p:txBody>
      </p:sp>
    </p:spTree>
    <p:extLst>
      <p:ext uri="{BB962C8B-B14F-4D97-AF65-F5344CB8AC3E}">
        <p14:creationId xmlns:p14="http://schemas.microsoft.com/office/powerpoint/2010/main" val="130000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Capina e Roçada em Praças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935" y="1485900"/>
            <a:ext cx="7680065" cy="51054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98679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Raspagem de Terra em Via Pública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72150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Raspagem de Terra em Via Pública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32100"/>
            <a:ext cx="8771128" cy="1270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Raspagem de terra, areia ou material semelhante proveniente de enxurradas ou que tenha despencado de caminhão basculante (caçamba).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82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Raspagem de Terra em Via Pública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58" y="1350963"/>
            <a:ext cx="7837948" cy="5212591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7857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Lavagem de Espaços Públicos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73725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Lavagem de Espaços Públicos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32100"/>
            <a:ext cx="8771128" cy="1511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Lavagem de logradouros públicos, largos, escadarias, calçadões e feiras livres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Realizado </a:t>
            </a:r>
            <a:r>
              <a:rPr lang="pt-BR" sz="2000" dirty="0" smtClean="0">
                <a:solidFill>
                  <a:schemeClr val="bg2"/>
                </a:solidFill>
              </a:rPr>
              <a:t>com auxílio de caminhão-pipa juntamente com a equipe de limpeza.</a:t>
            </a:r>
          </a:p>
        </p:txBody>
      </p:sp>
    </p:spTree>
    <p:extLst>
      <p:ext uri="{BB962C8B-B14F-4D97-AF65-F5344CB8AC3E}">
        <p14:creationId xmlns:p14="http://schemas.microsoft.com/office/powerpoint/2010/main" val="159868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Lavagem de Espaços Públicos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93" y="1524000"/>
            <a:ext cx="7815877" cy="51181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7191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Sanitários Públicos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72055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Sanitários Públicos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32100"/>
            <a:ext cx="8771128" cy="1511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 DMLU é responsável pela limpeza, zeladoria e manutenção física de 33 Sanitários Públicos da cidade.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Os sanitários públicos </a:t>
            </a:r>
            <a:r>
              <a:rPr lang="pt-BR" sz="2000" dirty="0">
                <a:solidFill>
                  <a:schemeClr val="bg2"/>
                </a:solidFill>
              </a:rPr>
              <a:t>estão abertos todos os dias da semana.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44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Limpeza de Praia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2" y="1350963"/>
            <a:ext cx="9418320" cy="871537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72151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Limpeza de Praia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2832100"/>
            <a:ext cx="8771128" cy="508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Limpeza da orla das praias do Guaíba.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7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7556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Limpeza de Praia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559" y="1597024"/>
            <a:ext cx="7763545" cy="504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7331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321117" y="2247900"/>
            <a:ext cx="9418320" cy="13462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Diretoria Administrativa (DA)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32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1122362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Cesto Coletor de Lixo (instalação, remoção e manutenção)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777206"/>
            <a:ext cx="9718865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72942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Cesto Coletor de Lixo (instalação, remoção e manutenção)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200400"/>
            <a:ext cx="8771128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Instalação, reposição, manutenção, deslocamento e remoção dos cestos coletores de lixo (lixeiras de cor laranja) em calçadas.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1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2" y="471488"/>
            <a:ext cx="9418320" cy="1122362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Cesto Coletor de Lixo (instalação, remoção e manutenção)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797" y="1714500"/>
            <a:ext cx="7769070" cy="493205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2766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321117" y="2247900"/>
            <a:ext cx="9418320" cy="13462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Diretoria de Gestão da Educação Ambiental (DGEA)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4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506413"/>
            <a:ext cx="9418320" cy="8445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Plantio em local de Foco de Lixo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777206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73723 </a:t>
            </a:r>
            <a:r>
              <a:rPr lang="pt-BR" sz="1800" dirty="0" smtClean="0">
                <a:solidFill>
                  <a:schemeClr val="bg2"/>
                </a:solidFill>
              </a:rPr>
              <a:t>- </a:t>
            </a:r>
            <a:r>
              <a:rPr lang="pt-BR" sz="1800" dirty="0">
                <a:solidFill>
                  <a:schemeClr val="bg2"/>
                </a:solidFill>
              </a:rPr>
              <a:t>SMSURB/DMLU - Plantio em Local de Foco de Lixo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200400"/>
            <a:ext cx="8771128" cy="24257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Plantio de mudas em local onde o lixo é descartado de forma irregular, objetivando inibir o descarte e revitalizar o local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Instalação de placa de Proibido Colocar Lixo.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 objetivo de Plantio Urbano Sustentável é ocupar espaços ociosos nas comunidades que são depósitos irregulares de resíduos, mais conhecidos como focos de lixo.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95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506413"/>
            <a:ext cx="9418320" cy="8445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Plantio em local de Foco de Lixo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699" y="1587499"/>
            <a:ext cx="7761264" cy="504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7097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506413"/>
            <a:ext cx="9418320" cy="8445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Programa Bota Fora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462484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73834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Reclamação / Informação (DGEA)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1" y="2618978"/>
            <a:ext cx="8771128" cy="3924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Reclamação/informação sobre o </a:t>
            </a:r>
            <a:r>
              <a:rPr lang="pt-BR" sz="2000" dirty="0">
                <a:solidFill>
                  <a:schemeClr val="bg2"/>
                </a:solidFill>
              </a:rPr>
              <a:t>programa </a:t>
            </a:r>
            <a:r>
              <a:rPr lang="pt-BR" sz="2000" dirty="0" smtClean="0">
                <a:solidFill>
                  <a:schemeClr val="bg2"/>
                </a:solidFill>
              </a:rPr>
              <a:t>que destina-se </a:t>
            </a:r>
            <a:r>
              <a:rPr lang="pt-BR" sz="2000" dirty="0">
                <a:solidFill>
                  <a:schemeClr val="bg2"/>
                </a:solidFill>
              </a:rPr>
              <a:t>a atender às comunidades cujos moradores não têm recursos para contratar as coletas pagas do DMLU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 cronograma das comunidades a serem atendidas e os respectivos meses deve ser consultado através da página do serviço, na Carta de Serviços do DMLU.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Se trata </a:t>
            </a:r>
            <a:r>
              <a:rPr lang="pt-BR" sz="2000" dirty="0">
                <a:solidFill>
                  <a:schemeClr val="bg2"/>
                </a:solidFill>
              </a:rPr>
              <a:t>uma alternativa para facilitar o descarte de resíduos que não podem ser recolhidos pelas coletas domiciliar e seletiva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Este serviço faz o recolhimento de resíduos como eletrodomésticos, colchões velhos, móveis quebrados, restos de obras e madeira, pneus e utensílios velhos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8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506413"/>
            <a:ext cx="9418320" cy="844550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Programa Bota Fora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331" y="1606550"/>
            <a:ext cx="7560000" cy="504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5484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422717" y="1612900"/>
            <a:ext cx="9418320" cy="31750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Serviço de Fiscalização (SEFIS</a:t>
            </a:r>
            <a:r>
              <a:rPr lang="pt-BR" sz="4400" b="1" dirty="0" smtClean="0">
                <a:solidFill>
                  <a:schemeClr val="bg2"/>
                </a:solidFill>
              </a:rPr>
              <a:t>)</a:t>
            </a:r>
            <a:br>
              <a:rPr lang="pt-BR" sz="4400" b="1" dirty="0" smtClean="0">
                <a:solidFill>
                  <a:schemeClr val="bg2"/>
                </a:solidFill>
              </a:rPr>
            </a:br>
            <a:r>
              <a:rPr lang="pt-BR" sz="4400" b="1" dirty="0">
                <a:solidFill>
                  <a:schemeClr val="bg2"/>
                </a:solidFill>
              </a:rPr>
              <a:t/>
            </a:r>
            <a:br>
              <a:rPr lang="pt-BR" sz="4400" b="1" dirty="0">
                <a:solidFill>
                  <a:schemeClr val="bg2"/>
                </a:solidFill>
              </a:rPr>
            </a:br>
            <a:r>
              <a:rPr lang="pt-BR" sz="3600" dirty="0" smtClean="0">
                <a:solidFill>
                  <a:schemeClr val="bg2"/>
                </a:solidFill>
              </a:rPr>
              <a:t>Código Municipal de Limpeza Urbana</a:t>
            </a:r>
            <a:br>
              <a:rPr lang="pt-BR" sz="3600" dirty="0" smtClean="0">
                <a:solidFill>
                  <a:schemeClr val="bg2"/>
                </a:solidFill>
              </a:rPr>
            </a:br>
            <a:r>
              <a:rPr lang="pt-BR" sz="3600" dirty="0">
                <a:solidFill>
                  <a:schemeClr val="bg2"/>
                </a:solidFill>
              </a:rPr>
              <a:t/>
            </a:r>
            <a:br>
              <a:rPr lang="pt-BR" sz="3600" dirty="0">
                <a:solidFill>
                  <a:schemeClr val="bg2"/>
                </a:solidFill>
              </a:rPr>
            </a:br>
            <a:r>
              <a:rPr lang="pt-BR" sz="3600" dirty="0" smtClean="0">
                <a:solidFill>
                  <a:schemeClr val="bg2"/>
                </a:solidFill>
              </a:rPr>
              <a:t>Lei Complementar 728 de 2014</a:t>
            </a:r>
            <a:endParaRPr lang="pt-BR" sz="3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78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506412"/>
            <a:ext cx="9418320" cy="1131887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Fiscalização - Descarte Irregular de 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777206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72059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Fiscalização - Lixo (denúncia)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Denúncia de descarte de lixo, galhos de árvore, móveis, eletroeletrônicos e resíduos de construção civil em locais e horários inadequados, e/ou em terrenos cercados, com situação de abandono, que esteja servindo de descarte de resíduos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As denúncias, preferencialmente, deverão ser </a:t>
            </a:r>
            <a:r>
              <a:rPr lang="pt-BR" sz="2000" dirty="0">
                <a:solidFill>
                  <a:schemeClr val="bg2"/>
                </a:solidFill>
              </a:rPr>
              <a:t>acompanhadas de imagens e vídeos que evidenciem a infração (foto contendo a placa do veículo, o tripulante efetuando o descarte irregular e um registro panorâmico onde seja possível evidenciar o ato infracional</a:t>
            </a:r>
            <a:r>
              <a:rPr lang="pt-BR" sz="2000" dirty="0" smtClean="0">
                <a:solidFill>
                  <a:schemeClr val="bg2"/>
                </a:solidFill>
              </a:rPr>
              <a:t>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Não havendo conhecimento do infrator e imagens da infração, deve ser utilizado o código Coleta de Descarte Irregular no 156.</a:t>
            </a:r>
          </a:p>
        </p:txBody>
      </p:sp>
    </p:spTree>
    <p:extLst>
      <p:ext uri="{BB962C8B-B14F-4D97-AF65-F5344CB8AC3E}">
        <p14:creationId xmlns:p14="http://schemas.microsoft.com/office/powerpoint/2010/main" val="65580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444500"/>
            <a:ext cx="9418320" cy="749299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Fiscalização - Terreno Baldio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350963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72063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Lixo - Terreno Baldio - Fiscalização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1" y="2786857"/>
            <a:ext cx="8771128" cy="9469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Fiscalização em terrenos baldios que possuem lixo em seu interior e que não estejam cercados. </a:t>
            </a:r>
            <a:endParaRPr lang="pt-BR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99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1" y="444500"/>
            <a:ext cx="9418320" cy="749299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Fiscalização - Coleta Clandestina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350963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72063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Lixo - Terreno Baldio - Fiscalização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1" y="2786857"/>
            <a:ext cx="8771128" cy="24709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Denúncia e/ou reclamação de coleta clandestina de resíduos sólidos </a:t>
            </a:r>
            <a:r>
              <a:rPr lang="pt-BR" sz="2000" dirty="0" smtClean="0">
                <a:solidFill>
                  <a:schemeClr val="bg2"/>
                </a:solidFill>
              </a:rPr>
              <a:t>seletivos que estiverem dispostos no passeio público para recolhimento pelo DMLU.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As denúncias, preferencialmente, deverão ser acompanhadas de imagens e vídeos que evidenciem a infração (foto contendo a placa do veículo, o tripulante efetuando </a:t>
            </a:r>
            <a:r>
              <a:rPr lang="pt-BR" sz="2000" dirty="0" smtClean="0">
                <a:solidFill>
                  <a:schemeClr val="bg2"/>
                </a:solidFill>
              </a:rPr>
              <a:t>a coleta irregular </a:t>
            </a:r>
            <a:r>
              <a:rPr lang="pt-BR" sz="2000" dirty="0">
                <a:solidFill>
                  <a:schemeClr val="bg2"/>
                </a:solidFill>
              </a:rPr>
              <a:t>e um registro panorâmico onde seja possível evidenciar o ato infracional).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79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321117" y="2247900"/>
            <a:ext cx="9418320" cy="13462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Outros Serviços – Sem Fila Específica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06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506412"/>
            <a:ext cx="9718867" cy="1131887"/>
          </a:xfrm>
        </p:spPr>
        <p:txBody>
          <a:bodyPr>
            <a:noAutofit/>
          </a:bodyPr>
          <a:lstStyle/>
          <a:p>
            <a:r>
              <a:rPr lang="pt-BR" sz="4000" b="1">
                <a:solidFill>
                  <a:schemeClr val="bg2"/>
                </a:solidFill>
              </a:rPr>
              <a:t>Unidade de Destino Certo (Ecoponto)</a:t>
            </a:r>
            <a:endParaRPr lang="pt-BR" sz="4000" b="1" dirty="0">
              <a:solidFill>
                <a:schemeClr val="bg2"/>
              </a:solidFill>
            </a:endParaRP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777206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73686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Informações e Serviços Diversos 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sp>
        <p:nvSpPr>
          <p:cNvPr id="7" name="Subtítulo 15"/>
          <p:cNvSpPr txBox="1">
            <a:spLocks/>
          </p:cNvSpPr>
          <p:nvPr/>
        </p:nvSpPr>
        <p:spPr>
          <a:xfrm>
            <a:off x="1122170" y="3072607"/>
            <a:ext cx="8771128" cy="2991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Também </a:t>
            </a:r>
            <a:r>
              <a:rPr lang="pt-BR" sz="2000" dirty="0">
                <a:solidFill>
                  <a:schemeClr val="bg2"/>
                </a:solidFill>
              </a:rPr>
              <a:t>chamadas de </a:t>
            </a:r>
            <a:r>
              <a:rPr lang="pt-BR" sz="2000" dirty="0" err="1">
                <a:solidFill>
                  <a:schemeClr val="bg2"/>
                </a:solidFill>
              </a:rPr>
              <a:t>Ecopontos</a:t>
            </a:r>
            <a:r>
              <a:rPr lang="pt-BR" sz="2000" dirty="0">
                <a:solidFill>
                  <a:schemeClr val="bg2"/>
                </a:solidFill>
              </a:rPr>
              <a:t>, são locais que estão estrategicamente distribuídos pela cidade e se destinam a atender pequenos geradores (pessoas físicas e/ou jurídicas) de diversos resíduos que não podem ser descartados para recolhimento pelas coletas regulares, domiciliar e </a:t>
            </a:r>
            <a:r>
              <a:rPr lang="pt-BR" sz="2000" dirty="0" smtClean="0">
                <a:solidFill>
                  <a:schemeClr val="bg2"/>
                </a:solidFill>
              </a:rPr>
              <a:t>seletiva.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Os </a:t>
            </a:r>
            <a:r>
              <a:rPr lang="pt-BR" sz="2000" dirty="0" err="1">
                <a:solidFill>
                  <a:schemeClr val="bg2"/>
                </a:solidFill>
              </a:rPr>
              <a:t>Ecopontos</a:t>
            </a:r>
            <a:r>
              <a:rPr lang="pt-BR" sz="2000" dirty="0">
                <a:solidFill>
                  <a:schemeClr val="bg2"/>
                </a:solidFill>
              </a:rPr>
              <a:t> recebem gratuitamente madeira, móveis velhos, colchões, terra, entulho, caliça, cerâmica, sucata de ferro, eletrodomésticos, resíduos arbóreos e diversos materiais que muitas vezes acabam sendo descartados irregularmente em locais públicos.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7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506412"/>
            <a:ext cx="9718867" cy="1131887"/>
          </a:xfrm>
        </p:spPr>
        <p:txBody>
          <a:bodyPr>
            <a:noAutofit/>
          </a:bodyPr>
          <a:lstStyle/>
          <a:p>
            <a:r>
              <a:rPr lang="pt-BR" sz="4000" b="1">
                <a:solidFill>
                  <a:schemeClr val="bg2"/>
                </a:solidFill>
              </a:rPr>
              <a:t>Unidade de Destino Certo (Ecoponto)</a:t>
            </a:r>
            <a:endParaRPr lang="pt-BR" sz="4000" b="1" dirty="0">
              <a:solidFill>
                <a:schemeClr val="bg2"/>
              </a:solidFill>
            </a:endParaRP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777206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73686 </a:t>
            </a:r>
            <a:r>
              <a:rPr lang="pt-BR" sz="1800" dirty="0">
                <a:solidFill>
                  <a:schemeClr val="bg2"/>
                </a:solidFill>
              </a:rPr>
              <a:t>- SMSURB/DMLU - Informações e Serviços Diversos 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sp>
        <p:nvSpPr>
          <p:cNvPr id="7" name="Subtítulo 15"/>
          <p:cNvSpPr txBox="1">
            <a:spLocks/>
          </p:cNvSpPr>
          <p:nvPr/>
        </p:nvSpPr>
        <p:spPr>
          <a:xfrm>
            <a:off x="1122170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Eles têm ainda um Posto de Entrega de Óleo de Fritura (PEOF), um Posto de Entrega Voluntária (PEV) para materiais destinados à coleta seletiva e Posto de Entrega de Resíduos Eletrônicos (PERE</a:t>
            </a:r>
            <a:r>
              <a:rPr lang="pt-BR" sz="2000" dirty="0" smtClean="0">
                <a:solidFill>
                  <a:schemeClr val="bg2"/>
                </a:solidFill>
              </a:rPr>
              <a:t>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É vedado o recebimento de resíduos orgânicos (exceto de remoção de vegetação ou de podas) ou perigosos tais como lâmpadas fluorescentes e medicamentos vencidos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Os limites estabelecidos paro o volume diário de descarte por pessoa estão estabelecidos na Instrução Normativa 15/2021, e também podem ser consultados na página do serviço, na Carta de Serviços do DMLU.</a:t>
            </a:r>
          </a:p>
        </p:txBody>
      </p:sp>
    </p:spTree>
    <p:extLst>
      <p:ext uri="{BB962C8B-B14F-4D97-AF65-F5344CB8AC3E}">
        <p14:creationId xmlns:p14="http://schemas.microsoft.com/office/powerpoint/2010/main" val="223347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506412"/>
            <a:ext cx="9718867" cy="1131887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Unidade de Destino Certo (</a:t>
            </a:r>
            <a:r>
              <a:rPr lang="pt-BR" sz="4000" b="1" dirty="0" err="1">
                <a:solidFill>
                  <a:schemeClr val="bg2"/>
                </a:solidFill>
              </a:rPr>
              <a:t>Ecoponto</a:t>
            </a:r>
            <a:r>
              <a:rPr lang="pt-BR" sz="4000" b="1" dirty="0">
                <a:solidFill>
                  <a:schemeClr val="bg2"/>
                </a:solidFill>
              </a:rPr>
              <a:t>)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1" y="1777206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>
                <a:solidFill>
                  <a:schemeClr val="bg2"/>
                </a:solidFill>
              </a:rPr>
              <a:t>73686 </a:t>
            </a:r>
            <a:r>
              <a:rPr lang="pt-BR" sz="1800" dirty="0">
                <a:solidFill>
                  <a:schemeClr val="bg2"/>
                </a:solidFill>
              </a:rPr>
              <a:t>- SMSURB/DMLU - Informações e Serviços Diversos 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sp>
        <p:nvSpPr>
          <p:cNvPr id="7" name="Subtítulo 15"/>
          <p:cNvSpPr txBox="1">
            <a:spLocks/>
          </p:cNvSpPr>
          <p:nvPr/>
        </p:nvSpPr>
        <p:spPr>
          <a:xfrm>
            <a:off x="1122170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pt-BR" sz="2000" dirty="0">
                <a:solidFill>
                  <a:schemeClr val="bg2"/>
                </a:solidFill>
              </a:rPr>
              <a:t>Lista das </a:t>
            </a:r>
            <a:r>
              <a:rPr lang="pt-BR" sz="2000" dirty="0" err="1">
                <a:solidFill>
                  <a:schemeClr val="bg2"/>
                </a:solidFill>
              </a:rPr>
              <a:t>UDCs</a:t>
            </a:r>
            <a:r>
              <a:rPr lang="pt-BR" sz="2000" dirty="0" smtClean="0">
                <a:solidFill>
                  <a:schemeClr val="bg2"/>
                </a:solidFill>
              </a:rPr>
              <a:t>: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chemeClr val="bg2"/>
              </a:solidFill>
            </a:endParaRP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Cruzeiro Do Sul - Bairro Cruzeiro do </a:t>
            </a:r>
            <a:r>
              <a:rPr lang="pt-BR" sz="2000" dirty="0" smtClean="0">
                <a:solidFill>
                  <a:schemeClr val="bg2"/>
                </a:solidFill>
              </a:rPr>
              <a:t>Sul.</a:t>
            </a:r>
            <a:endParaRPr lang="pt-BR" sz="2000" dirty="0">
              <a:solidFill>
                <a:schemeClr val="bg2"/>
              </a:solidFill>
            </a:endParaRP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Carvalho De Freitas - Bairro Glória.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Bernardino Silveira De Amorim - Bairro Rubem Berta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  <a:endParaRPr lang="pt-BR" sz="2000" dirty="0">
              <a:solidFill>
                <a:schemeClr val="bg2"/>
              </a:solidFill>
            </a:endParaRP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</a:t>
            </a:r>
            <a:r>
              <a:rPr lang="pt-BR" sz="2000" dirty="0" err="1">
                <a:solidFill>
                  <a:schemeClr val="bg2"/>
                </a:solidFill>
              </a:rPr>
              <a:t>Câncio</a:t>
            </a:r>
            <a:r>
              <a:rPr lang="pt-BR" sz="2000" dirty="0">
                <a:solidFill>
                  <a:schemeClr val="bg2"/>
                </a:solidFill>
              </a:rPr>
              <a:t> Gomes - Bairro Floresta.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Fátima Pinto - Bairro Bom Jesus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  <a:endParaRPr lang="pt-BR" sz="2000" dirty="0">
              <a:solidFill>
                <a:schemeClr val="bg2"/>
              </a:solidFill>
            </a:endParaRP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Humaitá - Bairro Humaitá.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UDC Princesa Isabel - Bairro </a:t>
            </a:r>
            <a:r>
              <a:rPr lang="pt-BR" sz="2000" dirty="0" smtClean="0">
                <a:solidFill>
                  <a:schemeClr val="bg2"/>
                </a:solidFill>
              </a:rPr>
              <a:t>Santana.</a:t>
            </a:r>
            <a:endParaRPr lang="pt-BR" sz="2000" dirty="0">
              <a:solidFill>
                <a:schemeClr val="bg2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59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506412"/>
            <a:ext cx="9718867" cy="1131887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Unidade de Destino Certo (</a:t>
            </a:r>
            <a:r>
              <a:rPr lang="pt-BR" sz="4000" b="1" dirty="0" err="1">
                <a:solidFill>
                  <a:schemeClr val="bg2"/>
                </a:solidFill>
              </a:rPr>
              <a:t>Ecoponto</a:t>
            </a:r>
            <a:r>
              <a:rPr lang="pt-BR" sz="4000" b="1" dirty="0">
                <a:solidFill>
                  <a:schemeClr val="bg2"/>
                </a:solidFill>
              </a:rPr>
              <a:t>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083" y="1819656"/>
            <a:ext cx="7559040" cy="480974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56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506412"/>
            <a:ext cx="9718867" cy="1131887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Unidade de Destino Certo (</a:t>
            </a:r>
            <a:r>
              <a:rPr lang="pt-BR" sz="4000" b="1" dirty="0" err="1">
                <a:solidFill>
                  <a:schemeClr val="bg2"/>
                </a:solidFill>
              </a:rPr>
              <a:t>Ecoponto</a:t>
            </a:r>
            <a:r>
              <a:rPr lang="pt-BR" sz="4000" b="1" dirty="0">
                <a:solidFill>
                  <a:schemeClr val="bg2"/>
                </a:solidFill>
              </a:rPr>
              <a:t>)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2" y="3072607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083" y="1819656"/>
            <a:ext cx="7559040" cy="480974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1711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462757"/>
            <a:ext cx="9718867" cy="749299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Composto Orgânico e Lenhas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0" y="1350963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73686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Informações e Serviços Diversos 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0" y="2645571"/>
            <a:ext cx="8771128" cy="35567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sp>
        <p:nvSpPr>
          <p:cNvPr id="7" name="Subtítulo 15"/>
          <p:cNvSpPr txBox="1">
            <a:spLocks/>
          </p:cNvSpPr>
          <p:nvPr/>
        </p:nvSpPr>
        <p:spPr>
          <a:xfrm>
            <a:off x="1122170" y="2645571"/>
            <a:ext cx="8771128" cy="38949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Informações sobre a comercialização </a:t>
            </a:r>
            <a:r>
              <a:rPr lang="pt-BR" sz="2000" dirty="0">
                <a:solidFill>
                  <a:schemeClr val="bg2"/>
                </a:solidFill>
              </a:rPr>
              <a:t>de composto orgânico e lenhas produzidas na Unidade de Compostagem do </a:t>
            </a:r>
            <a:r>
              <a:rPr lang="pt-BR" sz="2000" dirty="0" smtClean="0">
                <a:solidFill>
                  <a:schemeClr val="bg2"/>
                </a:solidFill>
              </a:rPr>
              <a:t>DMLU.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Situada </a:t>
            </a:r>
            <a:r>
              <a:rPr lang="pt-BR" sz="2000" dirty="0">
                <a:solidFill>
                  <a:schemeClr val="bg2"/>
                </a:solidFill>
              </a:rPr>
              <a:t>na Estrada Afonso Lourenço Mariante, 4.401, bairro Lomba do </a:t>
            </a:r>
            <a:r>
              <a:rPr lang="pt-BR" sz="2000" dirty="0" smtClean="0">
                <a:solidFill>
                  <a:schemeClr val="bg2"/>
                </a:solidFill>
              </a:rPr>
              <a:t>Pinheiro.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 </a:t>
            </a:r>
            <a:r>
              <a:rPr lang="pt-BR" sz="2000" dirty="0">
                <a:solidFill>
                  <a:schemeClr val="bg2"/>
                </a:solidFill>
              </a:rPr>
              <a:t>DMLU passou a </a:t>
            </a:r>
            <a:r>
              <a:rPr lang="pt-BR" sz="2000" dirty="0" smtClean="0">
                <a:solidFill>
                  <a:schemeClr val="bg2"/>
                </a:solidFill>
              </a:rPr>
              <a:t>composta </a:t>
            </a:r>
            <a:r>
              <a:rPr lang="pt-BR" sz="2000" dirty="0">
                <a:solidFill>
                  <a:schemeClr val="bg2"/>
                </a:solidFill>
              </a:rPr>
              <a:t>somente resíduos arbóreos, com o beneficiamento e a comercialização de composto orgânico e da lenha produzidos na unidade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Os produtos e valores comercializados estão disponíveis na página do serviço, na Carta de Serviços do DMLU.</a:t>
            </a:r>
          </a:p>
        </p:txBody>
      </p:sp>
    </p:spTree>
    <p:extLst>
      <p:ext uri="{BB962C8B-B14F-4D97-AF65-F5344CB8AC3E}">
        <p14:creationId xmlns:p14="http://schemas.microsoft.com/office/powerpoint/2010/main" val="150438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462757"/>
            <a:ext cx="9718867" cy="749299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Composto Orgânico e Lenhas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258" y="1350962"/>
            <a:ext cx="7559040" cy="522763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5802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462757"/>
            <a:ext cx="9718867" cy="749299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Grandes Geradores de Resíduos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0" y="1350963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73686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Informações e Serviços Diversos 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0" y="2645571"/>
            <a:ext cx="8771128" cy="30186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sp>
        <p:nvSpPr>
          <p:cNvPr id="7" name="Subtítulo 15"/>
          <p:cNvSpPr txBox="1">
            <a:spLocks/>
          </p:cNvSpPr>
          <p:nvPr/>
        </p:nvSpPr>
        <p:spPr>
          <a:xfrm>
            <a:off x="1122170" y="2511429"/>
            <a:ext cx="8771128" cy="4206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São considerados Grandes Geradores as </a:t>
            </a:r>
            <a:r>
              <a:rPr lang="pt-BR" sz="2000" b="1" dirty="0">
                <a:solidFill>
                  <a:schemeClr val="bg2"/>
                </a:solidFill>
              </a:rPr>
              <a:t>pessoas jurídicas </a:t>
            </a:r>
            <a:r>
              <a:rPr lang="pt-BR" sz="2000" dirty="0">
                <a:solidFill>
                  <a:schemeClr val="bg2"/>
                </a:solidFill>
              </a:rPr>
              <a:t>que geram resíduos sólidos com natureza e composição similares a dos resíduos domiciliares e com volume diário superior a 300 litros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E</a:t>
            </a:r>
            <a:r>
              <a:rPr lang="pt-BR" sz="2000" dirty="0" smtClean="0">
                <a:solidFill>
                  <a:schemeClr val="bg2"/>
                </a:solidFill>
              </a:rPr>
              <a:t>stabelecimentos </a:t>
            </a:r>
            <a:r>
              <a:rPr lang="pt-BR" sz="2000" b="1" dirty="0">
                <a:solidFill>
                  <a:schemeClr val="bg2"/>
                </a:solidFill>
              </a:rPr>
              <a:t>não residenciais </a:t>
            </a:r>
            <a:r>
              <a:rPr lang="pt-BR" sz="2000" dirty="0">
                <a:solidFill>
                  <a:schemeClr val="bg2"/>
                </a:solidFill>
              </a:rPr>
              <a:t>com proprietários, possuidores ou titulares de estabelecimentos públicos, institucionais, de prestação de serviços, comerciais e industriais, entre outros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Tais geradores </a:t>
            </a:r>
            <a:r>
              <a:rPr lang="pt-BR" sz="2000" dirty="0" smtClean="0">
                <a:solidFill>
                  <a:schemeClr val="bg2"/>
                </a:solidFill>
              </a:rPr>
              <a:t>devem realizar cadastramento </a:t>
            </a:r>
            <a:r>
              <a:rPr lang="pt-BR" sz="2000" dirty="0">
                <a:solidFill>
                  <a:schemeClr val="bg2"/>
                </a:solidFill>
              </a:rPr>
              <a:t>diretamente no Sistema de Gestão de Resíduos (SGR-POA) e responsabilizar-se pela correta destinação do resíduo gerado </a:t>
            </a:r>
            <a:r>
              <a:rPr lang="pt-BR" sz="2000" dirty="0" smtClean="0">
                <a:solidFill>
                  <a:schemeClr val="bg2"/>
                </a:solidFill>
              </a:rPr>
              <a:t>acima de </a:t>
            </a:r>
            <a:r>
              <a:rPr lang="pt-BR" sz="2000" dirty="0">
                <a:solidFill>
                  <a:schemeClr val="bg2"/>
                </a:solidFill>
              </a:rPr>
              <a:t>300 litros diários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Pessoas físicas </a:t>
            </a:r>
            <a:r>
              <a:rPr lang="pt-BR" sz="2000" dirty="0" smtClean="0">
                <a:solidFill>
                  <a:schemeClr val="bg2"/>
                </a:solidFill>
              </a:rPr>
              <a:t>e estabelecimentos </a:t>
            </a:r>
            <a:r>
              <a:rPr lang="pt-BR" sz="2000" dirty="0">
                <a:solidFill>
                  <a:schemeClr val="bg2"/>
                </a:solidFill>
              </a:rPr>
              <a:t>que geram </a:t>
            </a:r>
            <a:r>
              <a:rPr lang="pt-BR" sz="2000" dirty="0" smtClean="0">
                <a:solidFill>
                  <a:schemeClr val="bg2"/>
                </a:solidFill>
              </a:rPr>
              <a:t>abaixo de 300 </a:t>
            </a:r>
            <a:r>
              <a:rPr lang="pt-BR" sz="2000" dirty="0">
                <a:solidFill>
                  <a:schemeClr val="bg2"/>
                </a:solidFill>
              </a:rPr>
              <a:t>litros diários de resíduos não são grandes geradores. Portanto, os mesmos não necessitam cadastramento no SGR-POA.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13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122170" y="367504"/>
            <a:ext cx="9718867" cy="800102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2"/>
                </a:solidFill>
              </a:rPr>
              <a:t>Horta Comunitária</a:t>
            </a:r>
          </a:p>
        </p:txBody>
      </p:sp>
      <p:sp>
        <p:nvSpPr>
          <p:cNvPr id="16" name="Subtítulo 15"/>
          <p:cNvSpPr>
            <a:spLocks noGrp="1"/>
          </p:cNvSpPr>
          <p:nvPr>
            <p:ph type="subTitle" idx="1"/>
          </p:nvPr>
        </p:nvSpPr>
        <p:spPr>
          <a:xfrm>
            <a:off x="1122170" y="1466454"/>
            <a:ext cx="7932929" cy="1156494"/>
          </a:xfrm>
        </p:spPr>
        <p:txBody>
          <a:bodyPr>
            <a:noAutofit/>
          </a:bodyPr>
          <a:lstStyle/>
          <a:p>
            <a:r>
              <a:rPr lang="pt-BR" sz="1800" b="1" u="sng" dirty="0" smtClean="0">
                <a:solidFill>
                  <a:schemeClr val="bg2"/>
                </a:solidFill>
              </a:rPr>
              <a:t>Código </a:t>
            </a:r>
            <a:r>
              <a:rPr lang="pt-BR" sz="1800" b="1" u="sng" dirty="0">
                <a:solidFill>
                  <a:schemeClr val="bg2"/>
                </a:solidFill>
              </a:rPr>
              <a:t>do Serviço no 156:</a:t>
            </a:r>
            <a:r>
              <a:rPr lang="pt-BR" sz="1800" dirty="0">
                <a:solidFill>
                  <a:schemeClr val="bg2"/>
                </a:solidFill>
              </a:rPr>
              <a:t> </a:t>
            </a:r>
            <a:endParaRPr lang="pt-BR" sz="1800" dirty="0" smtClean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800" b="1" dirty="0" smtClean="0">
                <a:solidFill>
                  <a:schemeClr val="bg2"/>
                </a:solidFill>
              </a:rPr>
              <a:t>73686 </a:t>
            </a:r>
            <a:r>
              <a:rPr lang="pt-BR" sz="1800" dirty="0" smtClean="0">
                <a:solidFill>
                  <a:schemeClr val="bg2"/>
                </a:solidFill>
              </a:rPr>
              <a:t>- SMSURB/DMLU </a:t>
            </a:r>
            <a:r>
              <a:rPr lang="pt-BR" sz="1800" dirty="0">
                <a:solidFill>
                  <a:schemeClr val="bg2"/>
                </a:solidFill>
              </a:rPr>
              <a:t>- Informações e Serviços Diversos </a:t>
            </a:r>
          </a:p>
        </p:txBody>
      </p:sp>
      <p:sp>
        <p:nvSpPr>
          <p:cNvPr id="6" name="Subtítulo 15"/>
          <p:cNvSpPr txBox="1">
            <a:spLocks/>
          </p:cNvSpPr>
          <p:nvPr/>
        </p:nvSpPr>
        <p:spPr>
          <a:xfrm>
            <a:off x="1122170" y="2645571"/>
            <a:ext cx="8771128" cy="30186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000" dirty="0" smtClean="0">
              <a:solidFill>
                <a:schemeClr val="bg2"/>
              </a:solidFill>
            </a:endParaRPr>
          </a:p>
        </p:txBody>
      </p:sp>
      <p:sp>
        <p:nvSpPr>
          <p:cNvPr id="7" name="Subtítulo 15"/>
          <p:cNvSpPr txBox="1">
            <a:spLocks/>
          </p:cNvSpPr>
          <p:nvPr/>
        </p:nvSpPr>
        <p:spPr>
          <a:xfrm>
            <a:off x="1122170" y="2886870"/>
            <a:ext cx="8771128" cy="17359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1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>
                <a:solidFill>
                  <a:schemeClr val="bg2"/>
                </a:solidFill>
              </a:rPr>
              <a:t>Auxilio técnico e de compostagem para formação de hortas comunitárias</a:t>
            </a:r>
            <a:r>
              <a:rPr lang="pt-BR" sz="20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000" dirty="0" smtClean="0">
                <a:solidFill>
                  <a:schemeClr val="bg2"/>
                </a:solidFill>
              </a:rPr>
              <a:t>O serviço pode </a:t>
            </a:r>
            <a:r>
              <a:rPr lang="pt-BR" sz="2000" dirty="0">
                <a:solidFill>
                  <a:schemeClr val="bg2"/>
                </a:solidFill>
              </a:rPr>
              <a:t>ser solicitado </a:t>
            </a:r>
            <a:r>
              <a:rPr lang="pt-BR" sz="2000" dirty="0" smtClean="0">
                <a:solidFill>
                  <a:schemeClr val="bg2"/>
                </a:solidFill>
              </a:rPr>
              <a:t>através </a:t>
            </a:r>
            <a:r>
              <a:rPr lang="pt-BR" sz="2000" dirty="0">
                <a:solidFill>
                  <a:schemeClr val="bg2"/>
                </a:solidFill>
              </a:rPr>
              <a:t>do e-mail egea@dmlu.prefpoa.com.br</a:t>
            </a:r>
            <a:endParaRPr lang="pt-BR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6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7" y="0"/>
            <a:ext cx="1350963" cy="13509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ítulo 14"/>
          <p:cNvSpPr>
            <a:spLocks noGrp="1"/>
          </p:cNvSpPr>
          <p:nvPr>
            <p:ph type="ctrTitle"/>
          </p:nvPr>
        </p:nvSpPr>
        <p:spPr>
          <a:xfrm>
            <a:off x="1321117" y="2247900"/>
            <a:ext cx="9418320" cy="1346200"/>
          </a:xfrm>
        </p:spPr>
        <p:txBody>
          <a:bodyPr>
            <a:noAutofit/>
          </a:bodyPr>
          <a:lstStyle/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Obrigado!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99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Laranja Amarelo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</TotalTime>
  <Words>2945</Words>
  <Application>Microsoft Office PowerPoint</Application>
  <PresentationFormat>Widescreen</PresentationFormat>
  <Paragraphs>294</Paragraphs>
  <Slides>59</Slides>
  <Notes>59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59</vt:i4>
      </vt:variant>
    </vt:vector>
  </HeadingPairs>
  <TitlesOfParts>
    <vt:vector size="65" baseType="lpstr">
      <vt:lpstr>Arial</vt:lpstr>
      <vt:lpstr>Calibri</vt:lpstr>
      <vt:lpstr>Century Schoolbook</vt:lpstr>
      <vt:lpstr>Wingdings</vt:lpstr>
      <vt:lpstr>Wingdings 2</vt:lpstr>
      <vt:lpstr>View</vt:lpstr>
      <vt:lpstr>DMLU – Departamento Municipal de Limpeza Urbana</vt:lpstr>
      <vt:lpstr>Unidades de Serviço do DMLU</vt:lpstr>
      <vt:lpstr>Unidades de Serviço do DMLU</vt:lpstr>
      <vt:lpstr>Serviços prestados pelo DMLU no município de Porto Alegre</vt:lpstr>
      <vt:lpstr>Diretoria de Limpeza e Coleta (DLC)</vt:lpstr>
      <vt:lpstr>Coleta Domiciliar de Resíduos</vt:lpstr>
      <vt:lpstr>Coleta Domiciliar de Resíduos</vt:lpstr>
      <vt:lpstr>Coleta Domiciliar de Resíduos</vt:lpstr>
      <vt:lpstr>Coleta Seletiva de Resíduos</vt:lpstr>
      <vt:lpstr>Coleta Seletiva de Resíduos</vt:lpstr>
      <vt:lpstr>Coleta Seletiva de Resíduos</vt:lpstr>
      <vt:lpstr>Coleta Automatizada de Resíduos</vt:lpstr>
      <vt:lpstr>Coleta Automatizada de Resíduos</vt:lpstr>
      <vt:lpstr>Coleta Automatizada de Resíduos</vt:lpstr>
      <vt:lpstr>Coleta Especial Onerosa</vt:lpstr>
      <vt:lpstr>Coleta Especial Onerosa</vt:lpstr>
      <vt:lpstr>Coleta Especial Onerosa</vt:lpstr>
      <vt:lpstr>Coleta de Descarte Irregular de Resíduos</vt:lpstr>
      <vt:lpstr>Coleta de Descarte Irregular de Resíduos</vt:lpstr>
      <vt:lpstr>Recolhimento de Animal Morto (pequeno porte)</vt:lpstr>
      <vt:lpstr>Recolhimento de Animal Morto (grande porte)</vt:lpstr>
      <vt:lpstr>Cesto Coletor de Lixo (limpeza)</vt:lpstr>
      <vt:lpstr>Cesto Coletor de Lixo (limpeza)</vt:lpstr>
      <vt:lpstr>Varrição em Ruas e Avenidas</vt:lpstr>
      <vt:lpstr>Varrição em Ruas e Avenidas</vt:lpstr>
      <vt:lpstr>Capina e Roçada em Via Pública</vt:lpstr>
      <vt:lpstr>Capina e Roçada em Via Pública</vt:lpstr>
      <vt:lpstr>Capina e Roçada em Praças</vt:lpstr>
      <vt:lpstr>Capina e Roçada em Praças</vt:lpstr>
      <vt:lpstr>Raspagem de Terra em Via Pública</vt:lpstr>
      <vt:lpstr>Raspagem de Terra em Via Pública</vt:lpstr>
      <vt:lpstr>Lavagem de Espaços Públicos</vt:lpstr>
      <vt:lpstr>Lavagem de Espaços Públicos</vt:lpstr>
      <vt:lpstr>Sanitários Públicos</vt:lpstr>
      <vt:lpstr>Limpeza de Praia</vt:lpstr>
      <vt:lpstr>Limpeza de Praia</vt:lpstr>
      <vt:lpstr>Diretoria Administrativa (DA)</vt:lpstr>
      <vt:lpstr>Cesto Coletor de Lixo (instalação, remoção e manutenção)</vt:lpstr>
      <vt:lpstr>Cesto Coletor de Lixo (instalação, remoção e manutenção)</vt:lpstr>
      <vt:lpstr>Diretoria de Gestão da Educação Ambiental (DGEA)</vt:lpstr>
      <vt:lpstr>Plantio em local de Foco de Lixo</vt:lpstr>
      <vt:lpstr>Plantio em local de Foco de Lixo</vt:lpstr>
      <vt:lpstr>Programa Bota Fora</vt:lpstr>
      <vt:lpstr>Programa Bota Fora</vt:lpstr>
      <vt:lpstr>Serviço de Fiscalização (SEFIS)  Código Municipal de Limpeza Urbana  Lei Complementar 728 de 2014</vt:lpstr>
      <vt:lpstr>Fiscalização - Descarte Irregular de Resíduos</vt:lpstr>
      <vt:lpstr>Fiscalização - Terreno Baldio</vt:lpstr>
      <vt:lpstr>Fiscalização - Coleta Clandestina</vt:lpstr>
      <vt:lpstr>Outros Serviços – Sem Fila Específica</vt:lpstr>
      <vt:lpstr>Unidade de Destino Certo (Ecoponto)</vt:lpstr>
      <vt:lpstr>Unidade de Destino Certo (Ecoponto)</vt:lpstr>
      <vt:lpstr>Unidade de Destino Certo (Ecoponto)</vt:lpstr>
      <vt:lpstr>Unidade de Destino Certo (Ecoponto)</vt:lpstr>
      <vt:lpstr>Unidade de Destino Certo (Ecoponto)</vt:lpstr>
      <vt:lpstr>Composto Orgânico e Lenhas</vt:lpstr>
      <vt:lpstr>Composto Orgânico e Lenhas</vt:lpstr>
      <vt:lpstr>Grandes Geradores de Resíduos</vt:lpstr>
      <vt:lpstr>Horta Comunitária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Gustavo Dorneles de Castro</dc:creator>
  <cp:lastModifiedBy>Gustavo Dorneles de Castro</cp:lastModifiedBy>
  <cp:revision>66</cp:revision>
  <dcterms:created xsi:type="dcterms:W3CDTF">2024-01-02T17:28:16Z</dcterms:created>
  <dcterms:modified xsi:type="dcterms:W3CDTF">2024-01-16T10:33:20Z</dcterms:modified>
</cp:coreProperties>
</file>