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64" r:id="rId6"/>
    <p:sldId id="261" r:id="rId7"/>
    <p:sldId id="260" r:id="rId8"/>
    <p:sldId id="265" r:id="rId9"/>
    <p:sldId id="262" r:id="rId10"/>
  </p:sldIdLst>
  <p:sldSz cx="18288000" cy="10287000"/>
  <p:notesSz cx="6858000" cy="9144000"/>
  <p:embeddedFontLst>
    <p:embeddedFont>
      <p:font typeface="Aileron" panose="020B0604020202020204" charset="0"/>
      <p:regular r:id="rId11"/>
    </p:embeddedFont>
    <p:embeddedFont>
      <p:font typeface="Aileron Bold" panose="020B0604020202020204" charset="0"/>
      <p:regular r:id="rId12"/>
    </p:embeddedFont>
    <p:embeddedFont>
      <p:font typeface="Aileron Heavy" panose="020B0604020202020204" charset="0"/>
      <p:regular r:id="rId13"/>
    </p:embeddedFont>
    <p:embeddedFont>
      <p:font typeface="Aileron Ultra-Bold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66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840354" y="0"/>
            <a:ext cx="7073823" cy="7988936"/>
          </a:xfrm>
          <a:prstGeom prst="rect">
            <a:avLst/>
          </a:prstGeom>
          <a:solidFill>
            <a:srgbClr val="191919">
              <a:alpha val="4706"/>
            </a:srgbClr>
          </a:solidFill>
        </p:spPr>
      </p:sp>
      <p:sp>
        <p:nvSpPr>
          <p:cNvPr id="3" name="AutoShape 3"/>
          <p:cNvSpPr/>
          <p:nvPr/>
        </p:nvSpPr>
        <p:spPr>
          <a:xfrm rot="-5400000">
            <a:off x="1615268" y="-586568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4" name="Freeform 4"/>
          <p:cNvSpPr/>
          <p:nvPr/>
        </p:nvSpPr>
        <p:spPr>
          <a:xfrm>
            <a:off x="9840354" y="-76200"/>
            <a:ext cx="7073823" cy="7871799"/>
          </a:xfrm>
          <a:custGeom>
            <a:avLst/>
            <a:gdLst/>
            <a:ahLst/>
            <a:cxnLst/>
            <a:rect l="l" t="t" r="r" b="b"/>
            <a:pathLst>
              <a:path w="7073823" h="7871799">
                <a:moveTo>
                  <a:pt x="0" y="0"/>
                </a:moveTo>
                <a:lnTo>
                  <a:pt x="7073822" y="0"/>
                </a:lnTo>
                <a:lnTo>
                  <a:pt x="7073822" y="7871799"/>
                </a:lnTo>
                <a:lnTo>
                  <a:pt x="0" y="78717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4000"/>
            </a:blip>
            <a:stretch>
              <a:fillRect l="-4461" r="-4461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7364064"/>
            <a:ext cx="7440814" cy="1249743"/>
            <a:chOff x="0" y="0"/>
            <a:chExt cx="9921086" cy="1666325"/>
          </a:xfrm>
        </p:grpSpPr>
        <p:sp>
          <p:nvSpPr>
            <p:cNvPr id="6" name="TextBox 6"/>
            <p:cNvSpPr txBox="1"/>
            <p:nvPr/>
          </p:nvSpPr>
          <p:spPr>
            <a:xfrm>
              <a:off x="0" y="145161"/>
              <a:ext cx="9921086" cy="5751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537"/>
                </a:lnSpc>
                <a:spcBef>
                  <a:spcPct val="0"/>
                </a:spcBef>
              </a:pPr>
              <a:r>
                <a:rPr lang="en-US" sz="2700" spc="8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ileron Ultra-Bold"/>
                </a:rPr>
                <a:t>EXPLORER CALL CENTER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052280"/>
              <a:ext cx="9921086" cy="6140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900"/>
                </a:lnSpc>
              </a:pPr>
              <a:r>
                <a:rPr lang="en-US" sz="2600" spc="52" dirty="0" err="1">
                  <a:solidFill>
                    <a:srgbClr val="191919"/>
                  </a:solidFill>
                  <a:latin typeface="Aileron"/>
                </a:rPr>
                <a:t>Treinamento</a:t>
              </a:r>
              <a:r>
                <a:rPr lang="en-US" sz="2600" spc="52" dirty="0">
                  <a:solidFill>
                    <a:srgbClr val="191919"/>
                  </a:solidFill>
                  <a:latin typeface="Aileron"/>
                </a:rPr>
                <a:t> &amp; </a:t>
              </a:r>
              <a:r>
                <a:rPr lang="en-US" sz="2600" spc="52" dirty="0" err="1">
                  <a:solidFill>
                    <a:srgbClr val="191919"/>
                  </a:solidFill>
                  <a:latin typeface="Aileron"/>
                </a:rPr>
                <a:t>Desenvolvimento</a:t>
              </a:r>
              <a:endParaRPr lang="en-US" sz="2600" spc="52" dirty="0">
                <a:solidFill>
                  <a:srgbClr val="191919"/>
                </a:solidFill>
                <a:latin typeface="Aileron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710412" y="9210675"/>
            <a:ext cx="6548888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39"/>
              </a:lnSpc>
            </a:pPr>
            <a:r>
              <a:rPr lang="en-US" sz="2099" spc="167">
                <a:solidFill>
                  <a:srgbClr val="191919"/>
                </a:solidFill>
                <a:latin typeface="Aileron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1958713"/>
            <a:ext cx="7440814" cy="251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72"/>
              </a:lnSpc>
            </a:pPr>
            <a:r>
              <a:rPr lang="en-US" sz="5424" spc="325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Bold"/>
              </a:rPr>
              <a:t>POLÍTICA DE SEGURANÇA DA INFORMAÇÃO - PSI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 rot="-5400000">
            <a:off x="1615268" y="-586568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7" name="TextBox 7"/>
          <p:cNvSpPr txBox="1"/>
          <p:nvPr/>
        </p:nvSpPr>
        <p:spPr>
          <a:xfrm>
            <a:off x="2590800" y="4552323"/>
            <a:ext cx="11811000" cy="29679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900"/>
              </a:lnSpc>
            </a:pPr>
            <a:r>
              <a:rPr lang="pt-BR" sz="2800" dirty="0"/>
              <a:t>Serve para garantir que os dados e informações da empresa e de seus clientes sejam manuseados somente por pessoas autorizadas, evitando e tratando possíveis ameaças e vulnerabilidades de acordo com o risco em potencial.</a:t>
            </a:r>
            <a:br>
              <a:rPr lang="pt-BR" sz="2800" dirty="0"/>
            </a:br>
            <a:br>
              <a:rPr lang="pt-BR" sz="2800" dirty="0"/>
            </a:br>
            <a:r>
              <a:rPr lang="pt-BR" sz="2800" dirty="0"/>
              <a:t>É um instrumento essencial para garantir que a empresa esteja preparada para todas as situações relacionadas a proteção dos dados corporativos.</a:t>
            </a:r>
            <a:endParaRPr lang="en-US" sz="2800" spc="52" dirty="0">
              <a:solidFill>
                <a:srgbClr val="191919"/>
              </a:solidFill>
              <a:latin typeface="Aileron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710412" y="9210675"/>
            <a:ext cx="6548888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39"/>
              </a:lnSpc>
            </a:pPr>
            <a:r>
              <a:rPr lang="en-US" sz="2099" spc="167">
                <a:solidFill>
                  <a:srgbClr val="191919"/>
                </a:solidFill>
                <a:latin typeface="Aileron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00200" y="1887325"/>
            <a:ext cx="13068300" cy="16635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72"/>
              </a:lnSpc>
            </a:pPr>
            <a:r>
              <a:rPr lang="en-US" sz="5424" spc="325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Bold"/>
              </a:rPr>
              <a:t>O QUE É A SEGURANÇA DA INFORMAÇÃO?</a:t>
            </a:r>
          </a:p>
        </p:txBody>
      </p:sp>
    </p:spTree>
    <p:extLst>
      <p:ext uri="{BB962C8B-B14F-4D97-AF65-F5344CB8AC3E}">
        <p14:creationId xmlns:p14="http://schemas.microsoft.com/office/powerpoint/2010/main" val="2434749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821945" y="1358397"/>
            <a:ext cx="5325109" cy="1669606"/>
            <a:chOff x="0" y="-28575"/>
            <a:chExt cx="7100145" cy="2226141"/>
          </a:xfrm>
        </p:grpSpPr>
        <p:sp>
          <p:nvSpPr>
            <p:cNvPr id="3" name="TextBox 3"/>
            <p:cNvSpPr txBox="1"/>
            <p:nvPr/>
          </p:nvSpPr>
          <p:spPr>
            <a:xfrm>
              <a:off x="0" y="708270"/>
              <a:ext cx="7100145" cy="14892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pt-BR" sz="2000" spc="100" dirty="0">
                  <a:solidFill>
                    <a:srgbClr val="191919"/>
                  </a:solidFill>
                  <a:latin typeface="Aileron"/>
                </a:rPr>
                <a:t>diz respeito ao modo como ocorre a proteção dos dados para evitar o risco de ataques cibernéticos.</a:t>
              </a:r>
              <a:endParaRPr lang="en-US" sz="2000" spc="100" dirty="0">
                <a:solidFill>
                  <a:srgbClr val="191919"/>
                </a:solidFill>
                <a:latin typeface="Aileron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7100145" cy="5588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lvl="0">
                <a:lnSpc>
                  <a:spcPts val="3354"/>
                </a:lnSpc>
                <a:spcBef>
                  <a:spcPct val="0"/>
                </a:spcBef>
              </a:pPr>
              <a:r>
                <a:rPr lang="pt-BR" sz="2800" u="none" spc="101" dirty="0">
                  <a:solidFill>
                    <a:srgbClr val="191919"/>
                  </a:solidFill>
                  <a:latin typeface="Aileron Bold"/>
                </a:rPr>
                <a:t>CONFIDENCIALIDADE</a:t>
              </a:r>
              <a:endParaRPr lang="en-US" sz="2600" u="none" spc="101" dirty="0">
                <a:solidFill>
                  <a:srgbClr val="191919"/>
                </a:solidFill>
                <a:latin typeface="Aileron Bold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29986" y="1518154"/>
            <a:ext cx="6019987" cy="3382016"/>
            <a:chOff x="-83127" y="1129983"/>
            <a:chExt cx="8026650" cy="4509355"/>
          </a:xfrm>
        </p:grpSpPr>
        <p:sp>
          <p:nvSpPr>
            <p:cNvPr id="6" name="TextBox 6"/>
            <p:cNvSpPr txBox="1"/>
            <p:nvPr/>
          </p:nvSpPr>
          <p:spPr>
            <a:xfrm>
              <a:off x="-83127" y="1129983"/>
              <a:ext cx="7943523" cy="45093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672"/>
                </a:lnSpc>
              </a:pPr>
              <a:r>
                <a:rPr lang="en-US" sz="5424" spc="32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ileron Heavy"/>
                </a:rPr>
                <a:t>SEGURANÇA DA INFORMAÇÃO - PILARES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3733642"/>
              <a:ext cx="7943523" cy="6023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900"/>
                </a:lnSpc>
              </a:pPr>
              <a:endParaRPr lang="en-US" sz="2600" u="none" spc="52" dirty="0">
                <a:solidFill>
                  <a:srgbClr val="191919"/>
                </a:solidFill>
                <a:latin typeface="Aileron"/>
              </a:endParaRPr>
            </a:p>
          </p:txBody>
        </p:sp>
      </p:grpSp>
      <p:sp>
        <p:nvSpPr>
          <p:cNvPr id="8" name="AutoShape 8"/>
          <p:cNvSpPr/>
          <p:nvPr/>
        </p:nvSpPr>
        <p:spPr>
          <a:xfrm>
            <a:off x="7277682" y="1369437"/>
            <a:ext cx="1203885" cy="7468999"/>
          </a:xfrm>
          <a:prstGeom prst="rect">
            <a:avLst/>
          </a:prstGeom>
          <a:solidFill>
            <a:srgbClr val="191919">
              <a:alpha val="4706"/>
            </a:srgbClr>
          </a:solidFill>
        </p:spPr>
      </p:sp>
      <p:grpSp>
        <p:nvGrpSpPr>
          <p:cNvPr id="9" name="Group 9"/>
          <p:cNvGrpSpPr/>
          <p:nvPr/>
        </p:nvGrpSpPr>
        <p:grpSpPr>
          <a:xfrm>
            <a:off x="7277682" y="1369437"/>
            <a:ext cx="1203885" cy="1172728"/>
            <a:chOff x="0" y="0"/>
            <a:chExt cx="3924555" cy="382298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924555" cy="3822984"/>
            </a:xfrm>
            <a:custGeom>
              <a:avLst/>
              <a:gdLst/>
              <a:ahLst/>
              <a:cxnLst/>
              <a:rect l="l" t="t" r="r" b="b"/>
              <a:pathLst>
                <a:path w="3924555" h="3822984">
                  <a:moveTo>
                    <a:pt x="3800095" y="3822984"/>
                  </a:moveTo>
                  <a:lnTo>
                    <a:pt x="124460" y="3822984"/>
                  </a:lnTo>
                  <a:cubicBezTo>
                    <a:pt x="55880" y="3822984"/>
                    <a:pt x="0" y="3767105"/>
                    <a:pt x="0" y="36985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800095" y="0"/>
                  </a:lnTo>
                  <a:cubicBezTo>
                    <a:pt x="3868675" y="0"/>
                    <a:pt x="3924555" y="55880"/>
                    <a:pt x="3924555" y="124460"/>
                  </a:cubicBezTo>
                  <a:lnTo>
                    <a:pt x="3924555" y="3698525"/>
                  </a:lnTo>
                  <a:cubicBezTo>
                    <a:pt x="3924555" y="3767105"/>
                    <a:pt x="3868675" y="3822984"/>
                    <a:pt x="3800095" y="3822984"/>
                  </a:cubicBezTo>
                  <a:close/>
                </a:path>
              </a:pathLst>
            </a:custGeom>
            <a:solidFill>
              <a:srgbClr val="3EDAD8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7277682" y="3468194"/>
            <a:ext cx="1203885" cy="1172728"/>
            <a:chOff x="0" y="0"/>
            <a:chExt cx="3924555" cy="382298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924555" cy="3822984"/>
            </a:xfrm>
            <a:custGeom>
              <a:avLst/>
              <a:gdLst/>
              <a:ahLst/>
              <a:cxnLst/>
              <a:rect l="l" t="t" r="r" b="b"/>
              <a:pathLst>
                <a:path w="3924555" h="3822984">
                  <a:moveTo>
                    <a:pt x="3800095" y="3822984"/>
                  </a:moveTo>
                  <a:lnTo>
                    <a:pt x="124460" y="3822984"/>
                  </a:lnTo>
                  <a:cubicBezTo>
                    <a:pt x="55880" y="3822984"/>
                    <a:pt x="0" y="3767105"/>
                    <a:pt x="0" y="36985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800095" y="0"/>
                  </a:lnTo>
                  <a:cubicBezTo>
                    <a:pt x="3868675" y="0"/>
                    <a:pt x="3924555" y="55880"/>
                    <a:pt x="3924555" y="124460"/>
                  </a:cubicBezTo>
                  <a:lnTo>
                    <a:pt x="3924555" y="3698525"/>
                  </a:lnTo>
                  <a:cubicBezTo>
                    <a:pt x="3924555" y="3767105"/>
                    <a:pt x="3868675" y="3822984"/>
                    <a:pt x="3800095" y="3822984"/>
                  </a:cubicBezTo>
                  <a:close/>
                </a:path>
              </a:pathLst>
            </a:custGeom>
            <a:solidFill>
              <a:srgbClr val="37C9EF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7277682" y="5347406"/>
            <a:ext cx="1203885" cy="1172728"/>
            <a:chOff x="0" y="0"/>
            <a:chExt cx="3924555" cy="382298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924555" cy="3822984"/>
            </a:xfrm>
            <a:custGeom>
              <a:avLst/>
              <a:gdLst/>
              <a:ahLst/>
              <a:cxnLst/>
              <a:rect l="l" t="t" r="r" b="b"/>
              <a:pathLst>
                <a:path w="3924555" h="3822984">
                  <a:moveTo>
                    <a:pt x="3800095" y="3822984"/>
                  </a:moveTo>
                  <a:lnTo>
                    <a:pt x="124460" y="3822984"/>
                  </a:lnTo>
                  <a:cubicBezTo>
                    <a:pt x="55880" y="3822984"/>
                    <a:pt x="0" y="3767105"/>
                    <a:pt x="0" y="36985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800095" y="0"/>
                  </a:lnTo>
                  <a:cubicBezTo>
                    <a:pt x="3868675" y="0"/>
                    <a:pt x="3924555" y="55880"/>
                    <a:pt x="3924555" y="124460"/>
                  </a:cubicBezTo>
                  <a:lnTo>
                    <a:pt x="3924555" y="3698525"/>
                  </a:lnTo>
                  <a:cubicBezTo>
                    <a:pt x="3924555" y="3767105"/>
                    <a:pt x="3868675" y="3822984"/>
                    <a:pt x="3800095" y="3822984"/>
                  </a:cubicBezTo>
                  <a:close/>
                </a:path>
              </a:pathLst>
            </a:custGeom>
            <a:solidFill>
              <a:srgbClr val="2C92D5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7277682" y="7665708"/>
            <a:ext cx="1203885" cy="1172728"/>
            <a:chOff x="0" y="0"/>
            <a:chExt cx="3924555" cy="382298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924555" cy="3822984"/>
            </a:xfrm>
            <a:custGeom>
              <a:avLst/>
              <a:gdLst/>
              <a:ahLst/>
              <a:cxnLst/>
              <a:rect l="l" t="t" r="r" b="b"/>
              <a:pathLst>
                <a:path w="3924555" h="3822984">
                  <a:moveTo>
                    <a:pt x="3800095" y="3822984"/>
                  </a:moveTo>
                  <a:lnTo>
                    <a:pt x="124460" y="3822984"/>
                  </a:lnTo>
                  <a:cubicBezTo>
                    <a:pt x="55880" y="3822984"/>
                    <a:pt x="0" y="3767105"/>
                    <a:pt x="0" y="36985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800095" y="0"/>
                  </a:lnTo>
                  <a:cubicBezTo>
                    <a:pt x="3868675" y="0"/>
                    <a:pt x="3924555" y="55880"/>
                    <a:pt x="3924555" y="124460"/>
                  </a:cubicBezTo>
                  <a:lnTo>
                    <a:pt x="3924555" y="3698525"/>
                  </a:lnTo>
                  <a:cubicBezTo>
                    <a:pt x="3924555" y="3767105"/>
                    <a:pt x="3868675" y="3822984"/>
                    <a:pt x="3800095" y="3822984"/>
                  </a:cubicBezTo>
                  <a:close/>
                </a:path>
              </a:pathLst>
            </a:custGeom>
            <a:solidFill>
              <a:srgbClr val="13538A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8821945" y="5336366"/>
            <a:ext cx="5325109" cy="2054327"/>
            <a:chOff x="0" y="-28575"/>
            <a:chExt cx="7100145" cy="2739101"/>
          </a:xfrm>
        </p:grpSpPr>
        <p:sp>
          <p:nvSpPr>
            <p:cNvPr id="18" name="TextBox 18"/>
            <p:cNvSpPr txBox="1"/>
            <p:nvPr/>
          </p:nvSpPr>
          <p:spPr>
            <a:xfrm>
              <a:off x="0" y="708270"/>
              <a:ext cx="7100145" cy="200225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pt-BR" sz="2000" spc="100" dirty="0">
                  <a:solidFill>
                    <a:srgbClr val="191919"/>
                  </a:solidFill>
                  <a:latin typeface="Aileron"/>
                </a:rPr>
                <a:t>está relacionada ao acesso de dados e sistemas para visualização e modificação, a qualquer momento, por colaboradores autorizados.</a:t>
              </a:r>
              <a:endParaRPr lang="en-US" sz="2000" spc="100" dirty="0">
                <a:solidFill>
                  <a:srgbClr val="191919"/>
                </a:solidFill>
                <a:latin typeface="Aileron"/>
              </a:endParaRP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7100145" cy="5477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354"/>
                </a:lnSpc>
                <a:spcBef>
                  <a:spcPct val="0"/>
                </a:spcBef>
              </a:pPr>
              <a:r>
                <a:rPr lang="en-US" sz="2600" u="none" spc="101" dirty="0">
                  <a:solidFill>
                    <a:srgbClr val="191919"/>
                  </a:solidFill>
                  <a:latin typeface="Aileron Bold"/>
                </a:rPr>
                <a:t>DISPONIBILIDADE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8821945" y="3457154"/>
            <a:ext cx="5325109" cy="1291747"/>
            <a:chOff x="0" y="-28575"/>
            <a:chExt cx="7100145" cy="1722331"/>
          </a:xfrm>
        </p:grpSpPr>
        <p:sp>
          <p:nvSpPr>
            <p:cNvPr id="21" name="TextBox 21"/>
            <p:cNvSpPr txBox="1"/>
            <p:nvPr/>
          </p:nvSpPr>
          <p:spPr>
            <a:xfrm>
              <a:off x="0" y="708271"/>
              <a:ext cx="7100145" cy="9854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pt-BR" sz="2000" spc="100" dirty="0">
                  <a:solidFill>
                    <a:srgbClr val="191919"/>
                  </a:solidFill>
                  <a:latin typeface="Aileron"/>
                </a:rPr>
                <a:t>Esse pilar prevê que nenhum dado deve ser modificado indevidamente.</a:t>
              </a:r>
              <a:endParaRPr lang="en-US" sz="2000" spc="100" dirty="0">
                <a:solidFill>
                  <a:srgbClr val="191919"/>
                </a:solidFill>
                <a:latin typeface="Aileron"/>
              </a:endParaRP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7100145" cy="5477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354"/>
                </a:lnSpc>
                <a:spcBef>
                  <a:spcPct val="0"/>
                </a:spcBef>
              </a:pPr>
              <a:r>
                <a:rPr lang="en-US" sz="2600" u="none" spc="101" dirty="0">
                  <a:solidFill>
                    <a:srgbClr val="191919"/>
                  </a:solidFill>
                  <a:latin typeface="Aileron Bold"/>
                </a:rPr>
                <a:t>INTEGRIDADE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8821945" y="7654668"/>
            <a:ext cx="5325109" cy="1288440"/>
            <a:chOff x="0" y="-28575"/>
            <a:chExt cx="7100145" cy="1717919"/>
          </a:xfrm>
        </p:grpSpPr>
        <p:sp>
          <p:nvSpPr>
            <p:cNvPr id="24" name="TextBox 24"/>
            <p:cNvSpPr txBox="1"/>
            <p:nvPr/>
          </p:nvSpPr>
          <p:spPr>
            <a:xfrm>
              <a:off x="0" y="708270"/>
              <a:ext cx="7100145" cy="9810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pt-BR" sz="2000" spc="100" dirty="0">
                  <a:solidFill>
                    <a:srgbClr val="191919"/>
                  </a:solidFill>
                  <a:latin typeface="Aileron"/>
                </a:rPr>
                <a:t>refere à manutenção das condições iniciais dos dados de maneira autêntica.</a:t>
              </a:r>
              <a:endParaRPr lang="en-US" sz="2000" spc="100" dirty="0">
                <a:solidFill>
                  <a:srgbClr val="191919"/>
                </a:solidFill>
                <a:latin typeface="Aileron"/>
              </a:endParaRP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7100145" cy="5477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3354"/>
                </a:lnSpc>
                <a:spcBef>
                  <a:spcPct val="0"/>
                </a:spcBef>
              </a:pPr>
              <a:r>
                <a:rPr lang="en-US" sz="2600" u="none" spc="101" dirty="0">
                  <a:solidFill>
                    <a:srgbClr val="191919"/>
                  </a:solidFill>
                  <a:latin typeface="Aileron Bold"/>
                </a:rPr>
                <a:t>AUTENTICIDADE</a:t>
              </a:r>
            </a:p>
          </p:txBody>
        </p:sp>
      </p:grpSp>
      <p:sp>
        <p:nvSpPr>
          <p:cNvPr id="26" name="AutoShape 26"/>
          <p:cNvSpPr/>
          <p:nvPr/>
        </p:nvSpPr>
        <p:spPr>
          <a:xfrm>
            <a:off x="0" y="4042582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27" name="Freeform 27"/>
          <p:cNvSpPr/>
          <p:nvPr/>
        </p:nvSpPr>
        <p:spPr>
          <a:xfrm>
            <a:off x="7562129" y="3737062"/>
            <a:ext cx="634992" cy="634992"/>
          </a:xfrm>
          <a:custGeom>
            <a:avLst/>
            <a:gdLst/>
            <a:ahLst/>
            <a:cxnLst/>
            <a:rect l="l" t="t" r="r" b="b"/>
            <a:pathLst>
              <a:path w="634992" h="634992">
                <a:moveTo>
                  <a:pt x="0" y="0"/>
                </a:moveTo>
                <a:lnTo>
                  <a:pt x="634991" y="0"/>
                </a:lnTo>
                <a:lnTo>
                  <a:pt x="634991" y="634991"/>
                </a:lnTo>
                <a:lnTo>
                  <a:pt x="0" y="634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-10800000">
            <a:off x="7520017" y="5574162"/>
            <a:ext cx="719215" cy="719215"/>
          </a:xfrm>
          <a:custGeom>
            <a:avLst/>
            <a:gdLst/>
            <a:ahLst/>
            <a:cxnLst/>
            <a:rect l="l" t="t" r="r" b="b"/>
            <a:pathLst>
              <a:path w="719215" h="719215">
                <a:moveTo>
                  <a:pt x="0" y="0"/>
                </a:moveTo>
                <a:lnTo>
                  <a:pt x="719215" y="0"/>
                </a:lnTo>
                <a:lnTo>
                  <a:pt x="719215" y="719215"/>
                </a:lnTo>
                <a:lnTo>
                  <a:pt x="0" y="7192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7583424" y="7944479"/>
            <a:ext cx="592401" cy="615185"/>
          </a:xfrm>
          <a:custGeom>
            <a:avLst/>
            <a:gdLst/>
            <a:ahLst/>
            <a:cxnLst/>
            <a:rect l="l" t="t" r="r" b="b"/>
            <a:pathLst>
              <a:path w="592401" h="615185">
                <a:moveTo>
                  <a:pt x="0" y="0"/>
                </a:moveTo>
                <a:lnTo>
                  <a:pt x="592401" y="0"/>
                </a:lnTo>
                <a:lnTo>
                  <a:pt x="592401" y="615185"/>
                </a:lnTo>
                <a:lnTo>
                  <a:pt x="0" y="6151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48678" t="-42098" r="-54307" b="-53369"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541313" y="1627897"/>
            <a:ext cx="655808" cy="655808"/>
          </a:xfrm>
          <a:custGeom>
            <a:avLst/>
            <a:gdLst/>
            <a:ahLst/>
            <a:cxnLst/>
            <a:rect l="l" t="t" r="r" b="b"/>
            <a:pathLst>
              <a:path w="655808" h="655808">
                <a:moveTo>
                  <a:pt x="0" y="0"/>
                </a:moveTo>
                <a:lnTo>
                  <a:pt x="655807" y="0"/>
                </a:lnTo>
                <a:lnTo>
                  <a:pt x="655807" y="655807"/>
                </a:lnTo>
                <a:lnTo>
                  <a:pt x="0" y="6558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29000" y="1028700"/>
            <a:ext cx="11063201" cy="11290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421"/>
              </a:lnSpc>
              <a:spcBef>
                <a:spcPct val="0"/>
              </a:spcBef>
            </a:pPr>
            <a:r>
              <a:rPr lang="en-US" sz="4800" u="none" spc="101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Ultra-Bold"/>
              </a:rPr>
              <a:t>PADRÃO DE SEGURANÇA DA INFORMAÇÃO</a:t>
            </a:r>
          </a:p>
        </p:txBody>
      </p:sp>
      <p:sp>
        <p:nvSpPr>
          <p:cNvPr id="56" name="AutoShape 26">
            <a:extLst>
              <a:ext uri="{FF2B5EF4-FFF2-40B4-BE49-F238E27FC236}">
                <a16:creationId xmlns:a16="http://schemas.microsoft.com/office/drawing/2014/main" id="{47AE0FFE-AA90-4716-AB8B-6F88041F620A}"/>
              </a:ext>
            </a:extLst>
          </p:cNvPr>
          <p:cNvSpPr/>
          <p:nvPr/>
        </p:nvSpPr>
        <p:spPr>
          <a:xfrm>
            <a:off x="0" y="4042582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57" name="Retângulo 56">
            <a:extLst>
              <a:ext uri="{FF2B5EF4-FFF2-40B4-BE49-F238E27FC236}">
                <a16:creationId xmlns:a16="http://schemas.microsoft.com/office/drawing/2014/main" id="{8981138E-093A-4DB3-B81E-3B38D6A428B0}"/>
              </a:ext>
            </a:extLst>
          </p:cNvPr>
          <p:cNvSpPr/>
          <p:nvPr/>
        </p:nvSpPr>
        <p:spPr>
          <a:xfrm>
            <a:off x="2209800" y="3467100"/>
            <a:ext cx="122824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rgbClr val="1C2529"/>
                </a:solidFill>
                <a:latin typeface="YALBszUSD-E 0"/>
              </a:rPr>
              <a:t>► Assegurar a integridade, confidencialidade e sigilo da informação.</a:t>
            </a:r>
          </a:p>
          <a:p>
            <a:endParaRPr lang="pt-BR" sz="2800" dirty="0">
              <a:solidFill>
                <a:srgbClr val="1C2529"/>
              </a:solidFill>
              <a:latin typeface="YALBszUSD-E 0"/>
            </a:endParaRPr>
          </a:p>
          <a:p>
            <a:r>
              <a:rPr lang="pt-BR" sz="2800" dirty="0">
                <a:solidFill>
                  <a:srgbClr val="1C2529"/>
                </a:solidFill>
                <a:latin typeface="YALBszUSD-E 0"/>
              </a:rPr>
              <a:t>► É vedada a gravação e leitura de arquivos em dispositivos (USB, gravador de CD e DVD, HD externo, smartphones, tablets, etc.) </a:t>
            </a:r>
          </a:p>
          <a:p>
            <a:endParaRPr lang="pt-BR" sz="2800" dirty="0">
              <a:solidFill>
                <a:srgbClr val="1C2529"/>
              </a:solidFill>
              <a:latin typeface="YALBszUSD-E 0"/>
            </a:endParaRPr>
          </a:p>
          <a:p>
            <a:r>
              <a:rPr lang="pt-BR" sz="2800" dirty="0">
                <a:solidFill>
                  <a:srgbClr val="1C2529"/>
                </a:solidFill>
                <a:latin typeface="YALBszUSD-E 0"/>
              </a:rPr>
              <a:t>► É proibido o acesso à Internet de paginas não autorizadas para operadores em Call Center.</a:t>
            </a:r>
          </a:p>
          <a:p>
            <a:endParaRPr lang="pt-BR" sz="2800" dirty="0">
              <a:solidFill>
                <a:srgbClr val="1C2529"/>
              </a:solidFill>
              <a:latin typeface="YALBszUSD-E 0"/>
            </a:endParaRPr>
          </a:p>
          <a:p>
            <a:r>
              <a:rPr lang="pt-BR" sz="2800" dirty="0">
                <a:solidFill>
                  <a:srgbClr val="1C2529"/>
                </a:solidFill>
                <a:latin typeface="YALBszUSD-E 0"/>
              </a:rPr>
              <a:t>► Não são permitidos envio e leitura de e-mails privados/particulares.</a:t>
            </a:r>
            <a:endParaRPr lang="pt-BR" sz="2800" dirty="0">
              <a:solidFill>
                <a:srgbClr val="1C2529"/>
              </a:solidFill>
              <a:effectLst/>
              <a:latin typeface="YALBszUSD-E 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29000" y="1028700"/>
            <a:ext cx="11063201" cy="11290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421"/>
              </a:lnSpc>
              <a:spcBef>
                <a:spcPct val="0"/>
              </a:spcBef>
            </a:pPr>
            <a:r>
              <a:rPr lang="en-US" sz="4800" u="none" spc="101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Ultra-Bold"/>
              </a:rPr>
              <a:t>PADRÃO DE SEGURANÇA DA INFORMAÇÃO</a:t>
            </a:r>
          </a:p>
        </p:txBody>
      </p:sp>
      <p:sp>
        <p:nvSpPr>
          <p:cNvPr id="56" name="AutoShape 26">
            <a:extLst>
              <a:ext uri="{FF2B5EF4-FFF2-40B4-BE49-F238E27FC236}">
                <a16:creationId xmlns:a16="http://schemas.microsoft.com/office/drawing/2014/main" id="{47AE0FFE-AA90-4716-AB8B-6F88041F620A}"/>
              </a:ext>
            </a:extLst>
          </p:cNvPr>
          <p:cNvSpPr/>
          <p:nvPr/>
        </p:nvSpPr>
        <p:spPr>
          <a:xfrm>
            <a:off x="0" y="4042582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57" name="Retângulo 56">
            <a:extLst>
              <a:ext uri="{FF2B5EF4-FFF2-40B4-BE49-F238E27FC236}">
                <a16:creationId xmlns:a16="http://schemas.microsoft.com/office/drawing/2014/main" id="{8981138E-093A-4DB3-B81E-3B38D6A428B0}"/>
              </a:ext>
            </a:extLst>
          </p:cNvPr>
          <p:cNvSpPr/>
          <p:nvPr/>
        </p:nvSpPr>
        <p:spPr>
          <a:xfrm>
            <a:off x="2209800" y="3467100"/>
            <a:ext cx="122824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/>
              <a:t>► Não é permitida a utilização de qualquer dispositivo eletrônico (celulares, smartphones, tablets, pen-drives, etc.)</a:t>
            </a:r>
          </a:p>
          <a:p>
            <a:endParaRPr lang="pt-BR" sz="3200" dirty="0"/>
          </a:p>
          <a:p>
            <a:r>
              <a:rPr lang="pt-BR" sz="3200" dirty="0"/>
              <a:t>► Manter sigilo das informações mesmo após a saída da organização.</a:t>
            </a:r>
          </a:p>
          <a:p>
            <a:endParaRPr lang="pt-BR" sz="3200" dirty="0"/>
          </a:p>
          <a:p>
            <a:r>
              <a:rPr lang="pt-BR" sz="3200" dirty="0"/>
              <a:t>► Os seus dados de autenticação pessoal (login, senha) são individuais e não devem ser repassados a terceiros. </a:t>
            </a:r>
          </a:p>
        </p:txBody>
      </p:sp>
    </p:spTree>
    <p:extLst>
      <p:ext uri="{BB962C8B-B14F-4D97-AF65-F5344CB8AC3E}">
        <p14:creationId xmlns:p14="http://schemas.microsoft.com/office/powerpoint/2010/main" val="3986647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905000" y="38100"/>
            <a:ext cx="7764070" cy="8613808"/>
          </a:xfrm>
          <a:prstGeom prst="rect">
            <a:avLst/>
          </a:prstGeom>
          <a:solidFill>
            <a:srgbClr val="191919">
              <a:alpha val="4706"/>
            </a:srgbClr>
          </a:solidFill>
        </p:spPr>
      </p:sp>
      <p:sp>
        <p:nvSpPr>
          <p:cNvPr id="6" name="TextBox 6"/>
          <p:cNvSpPr txBox="1"/>
          <p:nvPr/>
        </p:nvSpPr>
        <p:spPr>
          <a:xfrm>
            <a:off x="10710412" y="9220200"/>
            <a:ext cx="6548888" cy="293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520"/>
              </a:lnSpc>
            </a:pPr>
            <a:r>
              <a:rPr lang="en-US" sz="1800" spc="144" dirty="0">
                <a:solidFill>
                  <a:srgbClr val="191919"/>
                </a:solidFill>
                <a:latin typeface="Aileron"/>
              </a:rPr>
              <a:t>EXPLORER CALL CENTER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48000" y="2510287"/>
            <a:ext cx="5846840" cy="8803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72"/>
              </a:lnSpc>
            </a:pPr>
            <a:r>
              <a:rPr lang="en-US" sz="8000" spc="325" dirty="0">
                <a:solidFill>
                  <a:srgbClr val="191919"/>
                </a:solidFill>
                <a:latin typeface="Aileron Heavy"/>
              </a:rPr>
              <a:t>ATENÇÃO!</a:t>
            </a:r>
          </a:p>
        </p:txBody>
      </p:sp>
      <p:sp>
        <p:nvSpPr>
          <p:cNvPr id="9" name="AutoShape 9"/>
          <p:cNvSpPr/>
          <p:nvPr/>
        </p:nvSpPr>
        <p:spPr>
          <a:xfrm rot="-5400000">
            <a:off x="1615268" y="-586568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D1EAF5EC-7367-48D8-8071-35FB11063CD0}"/>
              </a:ext>
            </a:extLst>
          </p:cNvPr>
          <p:cNvSpPr/>
          <p:nvPr/>
        </p:nvSpPr>
        <p:spPr>
          <a:xfrm>
            <a:off x="4648200" y="4345004"/>
            <a:ext cx="1066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 não cumprimento dos controles e requisitos desta política, intencional ou não, por parte dos colaboradores e demais áreas envolvidas em processos de call center, deve ser submetido a sanções disciplinares, conforme análise do caso.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1"/>
          <p:cNvSpPr txBox="1"/>
          <p:nvPr/>
        </p:nvSpPr>
        <p:spPr>
          <a:xfrm>
            <a:off x="4876800" y="1104900"/>
            <a:ext cx="7800801" cy="522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21"/>
              </a:lnSpc>
              <a:spcBef>
                <a:spcPct val="0"/>
              </a:spcBef>
            </a:pPr>
            <a:r>
              <a:rPr lang="en-US" sz="3375" u="none" spc="101" dirty="0">
                <a:solidFill>
                  <a:srgbClr val="191919"/>
                </a:solidFill>
                <a:latin typeface="Aileron Ultra-Bold"/>
              </a:rPr>
              <a:t>CUIDADOS BÁSICOS COM A SENHA</a:t>
            </a:r>
          </a:p>
        </p:txBody>
      </p:sp>
      <p:sp>
        <p:nvSpPr>
          <p:cNvPr id="74" name="AutoShape 26">
            <a:extLst>
              <a:ext uri="{FF2B5EF4-FFF2-40B4-BE49-F238E27FC236}">
                <a16:creationId xmlns:a16="http://schemas.microsoft.com/office/drawing/2014/main" id="{C0EC0776-9797-4C49-9AEC-B62FD7D1AD28}"/>
              </a:ext>
            </a:extLst>
          </p:cNvPr>
          <p:cNvSpPr/>
          <p:nvPr/>
        </p:nvSpPr>
        <p:spPr>
          <a:xfrm>
            <a:off x="0" y="4042582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75" name="Retângulo 74">
            <a:extLst>
              <a:ext uri="{FF2B5EF4-FFF2-40B4-BE49-F238E27FC236}">
                <a16:creationId xmlns:a16="http://schemas.microsoft.com/office/drawing/2014/main" id="{F5C119C3-5F4A-456C-B909-777C3D35FE0F}"/>
              </a:ext>
            </a:extLst>
          </p:cNvPr>
          <p:cNvSpPr/>
          <p:nvPr/>
        </p:nvSpPr>
        <p:spPr>
          <a:xfrm>
            <a:off x="2286000" y="2705100"/>
            <a:ext cx="1025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Liberation Sans" panose="020B0604020202020204" pitchFamily="34" charset="0"/>
                <a:cs typeface="Liberation Sans" panose="020B0604020202020204" pitchFamily="34" charset="0"/>
              </a:rPr>
              <a:t>A responsabilidade pelo uso indevido é do titular da senha.</a:t>
            </a:r>
          </a:p>
        </p:txBody>
      </p:sp>
      <p:sp>
        <p:nvSpPr>
          <p:cNvPr id="76" name="Retângulo 75">
            <a:extLst>
              <a:ext uri="{FF2B5EF4-FFF2-40B4-BE49-F238E27FC236}">
                <a16:creationId xmlns:a16="http://schemas.microsoft.com/office/drawing/2014/main" id="{2A55AFF4-3E58-4073-870B-200505C30B66}"/>
              </a:ext>
            </a:extLst>
          </p:cNvPr>
          <p:cNvSpPr/>
          <p:nvPr/>
        </p:nvSpPr>
        <p:spPr>
          <a:xfrm>
            <a:off x="2286000" y="3771900"/>
            <a:ext cx="11963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► Não compartilhar a senha.</a:t>
            </a:r>
          </a:p>
          <a:p>
            <a:endParaRPr lang="pt-BR" sz="3200" dirty="0">
              <a:solidFill>
                <a:schemeClr val="tx1">
                  <a:lumMod val="85000"/>
                  <a:lumOff val="15000"/>
                </a:schemeClr>
              </a:solidFill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► Bloqueio: Ativar a proteção de tela sempre que deixar a estação (</a:t>
            </a:r>
            <a:r>
              <a:rPr lang="pt-BR" sz="3200" dirty="0" err="1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Ctrl+Alt+Del</a:t>
            </a:r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).</a:t>
            </a:r>
          </a:p>
          <a:p>
            <a:endParaRPr lang="pt-BR" sz="3200" dirty="0">
              <a:solidFill>
                <a:schemeClr val="tx1">
                  <a:lumMod val="85000"/>
                  <a:lumOff val="15000"/>
                </a:schemeClr>
              </a:solidFill>
              <a:ea typeface="Liberation Sans" panose="020B0604020202020204" pitchFamily="34" charset="0"/>
              <a:cs typeface="Liberation Sans" panose="020B0604020202020204" pitchFamily="34" charset="0"/>
            </a:endParaRPr>
          </a:p>
          <a:p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► A responsabilidade pelo uso indevido é do titular da senha.</a:t>
            </a:r>
            <a:endParaRPr lang="pt-BR" sz="3200" dirty="0">
              <a:solidFill>
                <a:schemeClr val="tx1">
                  <a:lumMod val="85000"/>
                  <a:lumOff val="15000"/>
                </a:schemeClr>
              </a:solidFill>
              <a:effectLst/>
              <a:ea typeface="Liberation Sans" panose="020B0604020202020204" pitchFamily="34" charset="0"/>
              <a:cs typeface="Liberation Sans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1"/>
          <p:cNvSpPr txBox="1"/>
          <p:nvPr/>
        </p:nvSpPr>
        <p:spPr>
          <a:xfrm>
            <a:off x="4876800" y="1104900"/>
            <a:ext cx="7800801" cy="522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21"/>
              </a:lnSpc>
              <a:spcBef>
                <a:spcPct val="0"/>
              </a:spcBef>
            </a:pPr>
            <a:r>
              <a:rPr lang="en-US" sz="3375" u="none" spc="101" dirty="0">
                <a:solidFill>
                  <a:srgbClr val="191919"/>
                </a:solidFill>
                <a:latin typeface="Aileron Ultra-Bold"/>
              </a:rPr>
              <a:t>CUIDADOS BÁSICOS COM A SENHA</a:t>
            </a:r>
          </a:p>
        </p:txBody>
      </p:sp>
      <p:sp>
        <p:nvSpPr>
          <p:cNvPr id="74" name="AutoShape 26">
            <a:extLst>
              <a:ext uri="{FF2B5EF4-FFF2-40B4-BE49-F238E27FC236}">
                <a16:creationId xmlns:a16="http://schemas.microsoft.com/office/drawing/2014/main" id="{C0EC0776-9797-4C49-9AEC-B62FD7D1AD28}"/>
              </a:ext>
            </a:extLst>
          </p:cNvPr>
          <p:cNvSpPr/>
          <p:nvPr/>
        </p:nvSpPr>
        <p:spPr>
          <a:xfrm>
            <a:off x="0" y="4042582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8AB9D7E-67D8-4242-9107-AB9C0843FA16}"/>
              </a:ext>
            </a:extLst>
          </p:cNvPr>
          <p:cNvSpPr/>
          <p:nvPr/>
        </p:nvSpPr>
        <p:spPr>
          <a:xfrm>
            <a:off x="2667000" y="3009900"/>
            <a:ext cx="11734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INGRESSO NO AMBIENTE DE TRABALHO</a:t>
            </a:r>
          </a:p>
          <a:p>
            <a:endParaRPr lang="pt-BR" sz="3200" b="1" dirty="0"/>
          </a:p>
          <a:p>
            <a:endParaRPr lang="pt-BR" sz="3200" b="1" dirty="0"/>
          </a:p>
          <a:p>
            <a:r>
              <a:rPr lang="pt-BR" sz="3200" dirty="0"/>
              <a:t>► Não é permitido entrar com celular na operação;</a:t>
            </a:r>
            <a:br>
              <a:rPr lang="pt-BR" sz="3200" dirty="0"/>
            </a:br>
            <a:endParaRPr lang="pt-BR" sz="3200" dirty="0"/>
          </a:p>
          <a:p>
            <a:r>
              <a:rPr lang="pt-BR" sz="3200" dirty="0"/>
              <a:t>► Ambiente filmado e as imagens protegidas por lei; </a:t>
            </a:r>
          </a:p>
          <a:p>
            <a:endParaRPr lang="pt-BR" sz="3200" dirty="0"/>
          </a:p>
          <a:p>
            <a:r>
              <a:rPr lang="pt-BR" sz="3200" dirty="0"/>
              <a:t>► Acesso a sites na INTERNET bloqueados; </a:t>
            </a:r>
          </a:p>
          <a:p>
            <a:endParaRPr lang="pt-BR" sz="3200" dirty="0"/>
          </a:p>
          <a:p>
            <a:r>
              <a:rPr lang="pt-BR" sz="3200" dirty="0"/>
              <a:t>► Compromisso e cumprimento com as Normas Internas da Empresa;</a:t>
            </a:r>
          </a:p>
        </p:txBody>
      </p:sp>
    </p:spTree>
    <p:extLst>
      <p:ext uri="{BB962C8B-B14F-4D97-AF65-F5344CB8AC3E}">
        <p14:creationId xmlns:p14="http://schemas.microsoft.com/office/powerpoint/2010/main" val="85110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782" y="-31174"/>
            <a:ext cx="18267218" cy="10318173"/>
          </a:xfrm>
          <a:custGeom>
            <a:avLst/>
            <a:gdLst/>
            <a:ahLst/>
            <a:cxnLst/>
            <a:rect l="l" t="t" r="r" b="b"/>
            <a:pathLst>
              <a:path w="13006261" h="7316022">
                <a:moveTo>
                  <a:pt x="0" y="0"/>
                </a:moveTo>
                <a:lnTo>
                  <a:pt x="13006261" y="0"/>
                </a:lnTo>
                <a:lnTo>
                  <a:pt x="13006261" y="7316022"/>
                </a:lnTo>
                <a:lnTo>
                  <a:pt x="0" y="73160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9000"/>
            </a:blip>
            <a:stretch>
              <a:fillRect/>
            </a:stretch>
          </a:blipFill>
        </p:spPr>
      </p:sp>
      <p:sp>
        <p:nvSpPr>
          <p:cNvPr id="3" name="AutoShape 9">
            <a:extLst>
              <a:ext uri="{FF2B5EF4-FFF2-40B4-BE49-F238E27FC236}">
                <a16:creationId xmlns:a16="http://schemas.microsoft.com/office/drawing/2014/main" id="{3E369AD2-341C-4DB1-AAA9-6DBC9C835D96}"/>
              </a:ext>
            </a:extLst>
          </p:cNvPr>
          <p:cNvSpPr/>
          <p:nvPr/>
        </p:nvSpPr>
        <p:spPr>
          <a:xfrm rot="-5400000">
            <a:off x="1615268" y="-586568"/>
            <a:ext cx="1028700" cy="2201836"/>
          </a:xfrm>
          <a:prstGeom prst="rect">
            <a:avLst/>
          </a:prstGeom>
          <a:solidFill>
            <a:srgbClr val="3EDAD8"/>
          </a:solidFill>
        </p:spPr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B928CD12-FF26-4130-A1A1-8CD6BC681874}"/>
              </a:ext>
            </a:extLst>
          </p:cNvPr>
          <p:cNvSpPr txBox="1"/>
          <p:nvPr/>
        </p:nvSpPr>
        <p:spPr>
          <a:xfrm>
            <a:off x="3657600" y="4215196"/>
            <a:ext cx="11658600" cy="17395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72"/>
              </a:lnSpc>
            </a:pPr>
            <a:r>
              <a:rPr lang="en-US" sz="8000" spc="325" dirty="0">
                <a:solidFill>
                  <a:srgbClr val="191919"/>
                </a:solidFill>
                <a:latin typeface="Aileron Heavy"/>
              </a:rPr>
              <a:t>OBRIGADA PELA ATENÇÃO DE TODOS!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42937709-5B41-4BFC-814A-1BF00CC46100}"/>
              </a:ext>
            </a:extLst>
          </p:cNvPr>
          <p:cNvSpPr txBox="1"/>
          <p:nvPr/>
        </p:nvSpPr>
        <p:spPr>
          <a:xfrm>
            <a:off x="228600" y="9175906"/>
            <a:ext cx="7440814" cy="431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37"/>
              </a:lnSpc>
              <a:spcBef>
                <a:spcPct val="0"/>
              </a:spcBef>
            </a:pPr>
            <a:r>
              <a:rPr lang="en-US" sz="2700" spc="81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Ultra-Bold"/>
              </a:rPr>
              <a:t>TREINAMENTO &amp; DESENVOLVIMENTO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51F89B5-2840-425D-AB24-B3B85384FC4A}"/>
              </a:ext>
            </a:extLst>
          </p:cNvPr>
          <p:cNvSpPr/>
          <p:nvPr/>
        </p:nvSpPr>
        <p:spPr>
          <a:xfrm>
            <a:off x="5791200" y="514350"/>
            <a:ext cx="6070701" cy="5411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3537"/>
              </a:lnSpc>
              <a:spcBef>
                <a:spcPct val="0"/>
              </a:spcBef>
            </a:pPr>
            <a:r>
              <a:rPr lang="en-US" sz="3600" spc="81" dirty="0">
                <a:solidFill>
                  <a:schemeClr val="tx1">
                    <a:lumMod val="85000"/>
                    <a:lumOff val="15000"/>
                  </a:schemeClr>
                </a:solidFill>
                <a:latin typeface="Aileron Ultra-Bold"/>
              </a:rPr>
              <a:t>EXPLORER CALL CENTER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E7460646-B9AB-4DB5-A8EA-FA957923E06E}"/>
              </a:ext>
            </a:extLst>
          </p:cNvPr>
          <p:cNvSpPr txBox="1"/>
          <p:nvPr/>
        </p:nvSpPr>
        <p:spPr>
          <a:xfrm>
            <a:off x="228600" y="9607293"/>
            <a:ext cx="7440814" cy="404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37"/>
              </a:lnSpc>
              <a:spcBef>
                <a:spcPct val="0"/>
              </a:spcBef>
            </a:pPr>
            <a:r>
              <a:rPr lang="en-US" sz="2000" spc="81" dirty="0" err="1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Instrutor</a:t>
            </a:r>
            <a:r>
              <a:rPr lang="en-US" sz="2000" spc="81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(a) de </a:t>
            </a:r>
            <a:r>
              <a:rPr lang="en-US" sz="2000" spc="81" dirty="0" err="1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Treinamento</a:t>
            </a:r>
            <a:r>
              <a:rPr lang="en-US" sz="2000" spc="81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: </a:t>
            </a:r>
            <a:r>
              <a:rPr lang="en-US" sz="2000" spc="81" dirty="0" err="1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Raísa</a:t>
            </a:r>
            <a:r>
              <a:rPr lang="en-US" sz="2000" spc="81" dirty="0">
                <a:solidFill>
                  <a:schemeClr val="tx1">
                    <a:lumMod val="85000"/>
                    <a:lumOff val="15000"/>
                  </a:schemeClr>
                </a:solidFill>
                <a:ea typeface="Liberation Sans" panose="020B0604020202020204" pitchFamily="34" charset="0"/>
                <a:cs typeface="Liberation Sans" panose="020B0604020202020204" pitchFamily="34" charset="0"/>
              </a:rPr>
              <a:t> Giambarresi Ferreira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460</Words>
  <Application>Microsoft Office PowerPoint</Application>
  <PresentationFormat>Personalizar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7" baseType="lpstr">
      <vt:lpstr>Aileron Heavy</vt:lpstr>
      <vt:lpstr>Calibri</vt:lpstr>
      <vt:lpstr>Aileron Bold</vt:lpstr>
      <vt:lpstr>Aileron Ultra-Bold</vt:lpstr>
      <vt:lpstr>Aileron</vt:lpstr>
      <vt:lpstr>YALBszUSD-E 0</vt:lpstr>
      <vt:lpstr>Arial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EXPLORER CALL CENTER</dc:title>
  <dc:creator>Raisa Giambarresi Ferreira</dc:creator>
  <cp:lastModifiedBy>Comply LGPD</cp:lastModifiedBy>
  <cp:revision>12</cp:revision>
  <dcterms:created xsi:type="dcterms:W3CDTF">2006-08-16T00:00:00Z</dcterms:created>
  <dcterms:modified xsi:type="dcterms:W3CDTF">2024-01-09T12:05:22Z</dcterms:modified>
  <dc:identifier>DAF472s39b0</dc:identifier>
</cp:coreProperties>
</file>