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83" r:id="rId3"/>
    <p:sldId id="284" r:id="rId4"/>
    <p:sldId id="281" r:id="rId5"/>
    <p:sldId id="259" r:id="rId6"/>
    <p:sldId id="277" r:id="rId7"/>
    <p:sldId id="278" r:id="rId8"/>
    <p:sldId id="280" r:id="rId9"/>
    <p:sldId id="279" r:id="rId10"/>
    <p:sldId id="282" r:id="rId11"/>
    <p:sldId id="260" r:id="rId12"/>
    <p:sldId id="285" r:id="rId13"/>
    <p:sldId id="276" r:id="rId1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Manrope ExtraBold" pitchFamily="2" charset="0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1434" y="-13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font" Target="fonts/font3.fntdata" /><Relationship Id="rId3" Type="http://schemas.openxmlformats.org/officeDocument/2006/relationships/slide" Target="slides/slide2.xml" /><Relationship Id="rId21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font" Target="fonts/font2.fntdata" /><Relationship Id="rId2" Type="http://schemas.openxmlformats.org/officeDocument/2006/relationships/slide" Target="slides/slide1.xml" /><Relationship Id="rId16" Type="http://schemas.openxmlformats.org/officeDocument/2006/relationships/font" Target="fonts/font1.fntdata" /><Relationship Id="rId20" Type="http://schemas.openxmlformats.org/officeDocument/2006/relationships/font" Target="fonts/font5.fntdata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notesMaster" Target="notesMasters/notesMaster1.xml" /><Relationship Id="rId23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font" Target="fonts/font4.fntdata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436536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e15683f89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2" name="Google Shape;52;g1e15683f89f_0_0:notes"/>
          <p:cNvSpPr txBox="1">
            <a:spLocks noGrp="1"/>
          </p:cNvSpPr>
          <p:nvPr>
            <p:ph type="body" idx="1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525" tIns="95525" rIns="95525" bIns="955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e15683f89f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8" name="Google Shape;108;g1e15683f89f_0_51:notes"/>
          <p:cNvSpPr txBox="1">
            <a:spLocks noGrp="1"/>
          </p:cNvSpPr>
          <p:nvPr>
            <p:ph type="body" idx="1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525" tIns="95525" rIns="95525" bIns="955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g1e2368fa31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93" name="Google Shape;793;g1e2368fa319_0_1:notes"/>
          <p:cNvSpPr txBox="1">
            <a:spLocks noGrp="1"/>
          </p:cNvSpPr>
          <p:nvPr>
            <p:ph type="body" idx="1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525" tIns="95525" rIns="95525" bIns="955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image" Target="../media/image1.png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theme" Target="../theme/theme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 /><Relationship Id="rId3" Type="http://schemas.openxmlformats.org/officeDocument/2006/relationships/image" Target="../media/image2.jpeg" /><Relationship Id="rId7" Type="http://schemas.openxmlformats.org/officeDocument/2006/relationships/image" Target="../media/image6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1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 /><Relationship Id="rId3" Type="http://schemas.openxmlformats.org/officeDocument/2006/relationships/image" Target="../media/image18.png" /><Relationship Id="rId7" Type="http://schemas.openxmlformats.org/officeDocument/2006/relationships/image" Target="../media/image22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1.png" /><Relationship Id="rId5" Type="http://schemas.openxmlformats.org/officeDocument/2006/relationships/image" Target="../media/image20.jpeg" /><Relationship Id="rId4" Type="http://schemas.openxmlformats.org/officeDocument/2006/relationships/image" Target="../media/image19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-8"/>
            <a:ext cx="9144000" cy="514350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773737" y="0"/>
            <a:ext cx="8370263" cy="1969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4400" b="1" dirty="0">
                <a:solidFill>
                  <a:schemeClr val="lt1"/>
                </a:solidFill>
                <a:latin typeface="+mj-lt"/>
                <a:ea typeface="Manrope ExtraBold"/>
                <a:cs typeface="Manrope ExtraBold"/>
                <a:sym typeface="Manrope ExtraBold"/>
              </a:rPr>
              <a:t>Fundação de Assistência Social e Cidadania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2800" b="1" dirty="0">
                <a:solidFill>
                  <a:schemeClr val="lt1"/>
                </a:solidFill>
                <a:latin typeface="+mj-lt"/>
                <a:ea typeface="Manrope ExtraBold"/>
                <a:cs typeface="Manrope ExtraBold"/>
                <a:sym typeface="Manrope ExtraBold"/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73" y="4488024"/>
            <a:ext cx="1354137" cy="65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43" y="4488026"/>
            <a:ext cx="655474" cy="65547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88026"/>
            <a:ext cx="655476" cy="655476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456" y="4488025"/>
            <a:ext cx="840771" cy="655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6587" y="334347"/>
            <a:ext cx="3415005" cy="321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aixaDeTexto 2"/>
          <p:cNvSpPr txBox="1"/>
          <p:nvPr/>
        </p:nvSpPr>
        <p:spPr>
          <a:xfrm>
            <a:off x="839972" y="3668233"/>
            <a:ext cx="74321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Sistema Único de Assistência Social é o modelo de gestão pública utilizado no Brasil para operacionalizar as ações de assistência social.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549" y="173193"/>
            <a:ext cx="1945758" cy="4643356"/>
          </a:xfrm>
        </p:spPr>
        <p:txBody>
          <a:bodyPr/>
          <a:lstStyle/>
          <a:p>
            <a:r>
              <a:rPr lang="pt-BR" b="1" dirty="0"/>
              <a:t>SUAS</a:t>
            </a:r>
            <a:br>
              <a:rPr lang="pt-BR" b="1" dirty="0"/>
            </a:br>
            <a:br>
              <a:rPr lang="pt-BR" b="1" dirty="0"/>
            </a:br>
            <a:r>
              <a:rPr lang="pt-BR" sz="3200" b="1" dirty="0"/>
              <a:t>Níveis de Proteção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295275"/>
            <a:ext cx="6634716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457200"/>
            <a:ext cx="7588851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6"/>
          <p:cNvSpPr/>
          <p:nvPr/>
        </p:nvSpPr>
        <p:spPr>
          <a:xfrm rot="-212235">
            <a:off x="5633747" y="4504755"/>
            <a:ext cx="3676003" cy="1617089"/>
          </a:xfrm>
          <a:prstGeom prst="rect">
            <a:avLst/>
          </a:prstGeom>
          <a:solidFill>
            <a:srgbClr val="C5E4B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16"/>
          <p:cNvSpPr/>
          <p:nvPr/>
        </p:nvSpPr>
        <p:spPr>
          <a:xfrm rot="-212235">
            <a:off x="5259397" y="-171770"/>
            <a:ext cx="3676003" cy="1617089"/>
          </a:xfrm>
          <a:prstGeom prst="rect">
            <a:avLst/>
          </a:prstGeom>
          <a:solidFill>
            <a:srgbClr val="C5E4B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16"/>
          <p:cNvSpPr/>
          <p:nvPr/>
        </p:nvSpPr>
        <p:spPr>
          <a:xfrm rot="-213708">
            <a:off x="-242604" y="-291094"/>
            <a:ext cx="8779058" cy="2070685"/>
          </a:xfrm>
          <a:prstGeom prst="rect">
            <a:avLst/>
          </a:prstGeom>
          <a:solidFill>
            <a:srgbClr val="00B01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16"/>
          <p:cNvSpPr txBox="1"/>
          <p:nvPr/>
        </p:nvSpPr>
        <p:spPr>
          <a:xfrm>
            <a:off x="362607" y="0"/>
            <a:ext cx="8184233" cy="2354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pt-BR" sz="4800" b="1" dirty="0">
                <a:solidFill>
                  <a:schemeClr val="lt1"/>
                </a:solidFill>
                <a:ea typeface="Manrope ExtraBold"/>
                <a:cs typeface="Manrope ExtraBold"/>
                <a:sym typeface="Manrope ExtraBold"/>
              </a:rPr>
              <a:t>Proteção Social Básica - PSB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500">
              <a:solidFill>
                <a:srgbClr val="C5E4BB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sp>
        <p:nvSpPr>
          <p:cNvPr id="115" name="Google Shape;115;p16"/>
          <p:cNvSpPr/>
          <p:nvPr/>
        </p:nvSpPr>
        <p:spPr>
          <a:xfrm rot="-212235">
            <a:off x="-1752153" y="4843805"/>
            <a:ext cx="3676003" cy="1617089"/>
          </a:xfrm>
          <a:prstGeom prst="rect">
            <a:avLst/>
          </a:prstGeom>
          <a:solidFill>
            <a:srgbClr val="C5E4B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16"/>
          <p:cNvSpPr/>
          <p:nvPr/>
        </p:nvSpPr>
        <p:spPr>
          <a:xfrm rot="-213708">
            <a:off x="-7535604" y="5146706"/>
            <a:ext cx="8779058" cy="2070685"/>
          </a:xfrm>
          <a:prstGeom prst="rect">
            <a:avLst/>
          </a:prstGeom>
          <a:solidFill>
            <a:srgbClr val="00B01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16"/>
          <p:cNvSpPr/>
          <p:nvPr/>
        </p:nvSpPr>
        <p:spPr>
          <a:xfrm rot="-213708">
            <a:off x="5268671" y="4663606"/>
            <a:ext cx="8779058" cy="2070685"/>
          </a:xfrm>
          <a:prstGeom prst="rect">
            <a:avLst/>
          </a:prstGeom>
          <a:solidFill>
            <a:srgbClr val="00B01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4231" y="0"/>
            <a:ext cx="7800975" cy="4838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074" y="138195"/>
            <a:ext cx="7215237" cy="4840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36208" y="125568"/>
            <a:ext cx="4208201" cy="4787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aixaDeTexto 3"/>
          <p:cNvSpPr txBox="1"/>
          <p:nvPr/>
        </p:nvSpPr>
        <p:spPr>
          <a:xfrm>
            <a:off x="289248" y="830424"/>
            <a:ext cx="32190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/>
              <a:t>Porto Alegre:</a:t>
            </a:r>
          </a:p>
          <a:p>
            <a:pPr algn="ctr"/>
            <a:endParaRPr lang="pt-BR" sz="3600" b="1" dirty="0"/>
          </a:p>
          <a:p>
            <a:pPr algn="ctr"/>
            <a:r>
              <a:rPr lang="pt-BR" sz="3600" b="1" dirty="0"/>
              <a:t>23 CRAS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8069" y="294497"/>
            <a:ext cx="767715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ço Reservado para Conteúdo 4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960" y="1"/>
            <a:ext cx="7058051" cy="4986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9430" y="0"/>
            <a:ext cx="682828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9037057"/>
              </p:ext>
            </p:extLst>
          </p:nvPr>
        </p:nvGraphicFramePr>
        <p:xfrm>
          <a:off x="551793" y="520262"/>
          <a:ext cx="8056179" cy="43197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2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4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9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51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2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67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7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7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75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9675"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TABELA </a:t>
                      </a:r>
                      <a:r>
                        <a:rPr lang="pt-BR" sz="1400" dirty="0" err="1">
                          <a:effectLst/>
                        </a:rPr>
                        <a:t>OSC´s</a:t>
                      </a:r>
                      <a:r>
                        <a:rPr lang="pt-BR" sz="1400" dirty="0">
                          <a:effectLst/>
                        </a:rPr>
                        <a:t> e TERMOS DE COLABORAÇÃO SCFV e SAF - PSB 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579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SAF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Infância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Trabalho Educativo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Adulto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Idoso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Projovem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66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26 Osc´s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33 Núcleos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92 termos de colaboração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54 termos de colaboração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 termo de colaboração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11 Osc´s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12 coletivos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2 Osc´s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32 coletivos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898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Termos de Colaboração SAF: 26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Termos de Colaboração SCFV: 160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643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metas: 500/ano             (cada núcleo)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metas: 9196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metas: 1890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metas: 90/dia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metas: 575 (+800 metas no SCFV próprio)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metas: 480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216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TOTAL OSC´s executam SAF: 26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TOTAL </a:t>
                      </a:r>
                      <a:r>
                        <a:rPr lang="pt-BR" sz="1100" dirty="0" err="1">
                          <a:effectLst/>
                        </a:rPr>
                        <a:t>OSC´s</a:t>
                      </a:r>
                      <a:r>
                        <a:rPr lang="pt-BR" sz="1100" dirty="0">
                          <a:effectLst/>
                        </a:rPr>
                        <a:t> executam SCFV: 105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205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Google Shape;795;p33"/>
          <p:cNvSpPr txBox="1"/>
          <p:nvPr/>
        </p:nvSpPr>
        <p:spPr>
          <a:xfrm>
            <a:off x="2119800" y="362450"/>
            <a:ext cx="4904400" cy="10467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A7BFC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5600">
                <a:solidFill>
                  <a:srgbClr val="194B7B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OBRIGADA!</a:t>
            </a:r>
            <a:endParaRPr sz="5600" dirty="0">
              <a:solidFill>
                <a:srgbClr val="194B7B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796" name="Google Shape;796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1923" y="4520650"/>
            <a:ext cx="600151" cy="427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97071" y="4099817"/>
            <a:ext cx="749857" cy="135678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74" y="4403279"/>
            <a:ext cx="957647" cy="749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37" y="4403278"/>
            <a:ext cx="7191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638" y="4403280"/>
            <a:ext cx="742487" cy="749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145</Words>
  <Application>Microsoft Office PowerPoint</Application>
  <PresentationFormat>Apresentação na tela (16:9)</PresentationFormat>
  <Paragraphs>35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Simple Light</vt:lpstr>
      <vt:lpstr>Apresentação do PowerPoint</vt:lpstr>
      <vt:lpstr>Apresentação do PowerPoint</vt:lpstr>
      <vt:lpstr>SUAS  Níveis de Proteção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Evelize Fabrício</dc:creator>
  <cp:lastModifiedBy>e_fabricio@yahoo.com.br</cp:lastModifiedBy>
  <cp:revision>29</cp:revision>
  <dcterms:modified xsi:type="dcterms:W3CDTF">2024-01-15T12:06:41Z</dcterms:modified>
</cp:coreProperties>
</file>