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6"/>
  </p:notesMasterIdLst>
  <p:sldIdLst>
    <p:sldId id="256" r:id="rId2"/>
    <p:sldId id="257" r:id="rId3"/>
    <p:sldId id="277" r:id="rId4"/>
    <p:sldId id="278" r:id="rId5"/>
    <p:sldId id="279" r:id="rId6"/>
    <p:sldId id="280" r:id="rId7"/>
    <p:sldId id="281" r:id="rId8"/>
    <p:sldId id="282" r:id="rId9"/>
    <p:sldId id="284" r:id="rId10"/>
    <p:sldId id="285" r:id="rId11"/>
    <p:sldId id="286" r:id="rId12"/>
    <p:sldId id="287" r:id="rId13"/>
    <p:sldId id="288" r:id="rId14"/>
    <p:sldId id="276" r:id="rId15"/>
  </p:sldIdLst>
  <p:sldSz cx="9144000" cy="5143500" type="screen16x9"/>
  <p:notesSz cx="6858000" cy="9144000"/>
  <p:embeddedFontLst>
    <p:embeddedFont>
      <p:font typeface="Microsoft YaHei" pitchFamily="34" charset="-122"/>
      <p:regular r:id="rId17"/>
      <p:bold r:id="rId18"/>
    </p:embeddedFont>
    <p:embeddedFont>
      <p:font typeface="Manrope ExtraBold" charset="0"/>
      <p:bold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02" d="100"/>
          <a:sy n="102" d="100"/>
        </p:scale>
        <p:origin x="-234" y="-6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4365369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e15683f89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2" name="Google Shape;52;g1e15683f89f_0_0:notes"/>
          <p:cNvSpPr txBox="1">
            <a:spLocks noGrp="1"/>
          </p:cNvSpPr>
          <p:nvPr>
            <p:ph type="body" idx="1"/>
          </p:nvPr>
        </p:nvSpPr>
        <p:spPr>
          <a:xfrm>
            <a:off x="685480" y="4343369"/>
            <a:ext cx="5487000" cy="41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525" tIns="95525" rIns="95525" bIns="955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1e15683f89f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9" name="Google Shape;59;g1e15683f89f_0_4:notes"/>
          <p:cNvSpPr txBox="1">
            <a:spLocks noGrp="1"/>
          </p:cNvSpPr>
          <p:nvPr>
            <p:ph type="body" idx="1"/>
          </p:nvPr>
        </p:nvSpPr>
        <p:spPr>
          <a:xfrm>
            <a:off x="685480" y="4343369"/>
            <a:ext cx="5487000" cy="41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525" tIns="95525" rIns="95525" bIns="955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1e15683f89f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9" name="Google Shape;59;g1e15683f89f_0_4:notes"/>
          <p:cNvSpPr txBox="1">
            <a:spLocks noGrp="1"/>
          </p:cNvSpPr>
          <p:nvPr>
            <p:ph type="body" idx="1"/>
          </p:nvPr>
        </p:nvSpPr>
        <p:spPr>
          <a:xfrm>
            <a:off x="685480" y="4343369"/>
            <a:ext cx="5487000" cy="41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525" tIns="95525" rIns="95525" bIns="955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155240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155240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2" name="Google Shape;792;g1e2368fa319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93" name="Google Shape;793;g1e2368fa319_0_1:notes"/>
          <p:cNvSpPr txBox="1">
            <a:spLocks noGrp="1"/>
          </p:cNvSpPr>
          <p:nvPr>
            <p:ph type="body" idx="1"/>
          </p:nvPr>
        </p:nvSpPr>
        <p:spPr>
          <a:xfrm>
            <a:off x="685480" y="4343369"/>
            <a:ext cx="5487000" cy="41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525" tIns="95525" rIns="95525" bIns="955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1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-9"/>
            <a:ext cx="9144000" cy="5143508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4025700" y="369125"/>
            <a:ext cx="4904400" cy="10464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r">
              <a:buClr>
                <a:schemeClr val="dk1"/>
              </a:buClr>
              <a:buSzPts val="1100"/>
            </a:pPr>
            <a:r>
              <a:rPr lang="pt-BR" sz="2800" dirty="0">
                <a:solidFill>
                  <a:schemeClr val="lt1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Fundação de Assistência Social e Cidadania - FASC</a:t>
            </a:r>
            <a:endParaRPr sz="2800" dirty="0">
              <a:solidFill>
                <a:schemeClr val="lt1"/>
              </a:solidFill>
              <a:latin typeface="Manrope ExtraBold"/>
              <a:ea typeface="Manrope ExtraBold"/>
              <a:cs typeface="Manrope ExtraBold"/>
              <a:sym typeface="Manrope ExtraBold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33311" y="4404049"/>
            <a:ext cx="776828" cy="6893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99" y="4404049"/>
            <a:ext cx="686226" cy="6893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/>
        </p:nvSpPr>
        <p:spPr>
          <a:xfrm>
            <a:off x="-125" y="468300"/>
            <a:ext cx="9144000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>
              <a:buClr>
                <a:srgbClr val="B8ED04"/>
              </a:buClr>
              <a:buSzPts val="2700"/>
            </a:pPr>
            <a:r>
              <a:rPr lang="pt-BR" sz="2700" dirty="0">
                <a:solidFill>
                  <a:srgbClr val="00556F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Direção Técnica</a:t>
            </a:r>
            <a:endParaRPr sz="1400" b="0" i="0" u="none" strike="noStrike" cap="none" dirty="0">
              <a:solidFill>
                <a:srgbClr val="00556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4"/>
          <p:cNvSpPr/>
          <p:nvPr/>
        </p:nvSpPr>
        <p:spPr>
          <a:xfrm rot="10800000" flipH="1">
            <a:off x="-35325" y="-45625"/>
            <a:ext cx="9179400" cy="1413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313" y="1068600"/>
            <a:ext cx="7227994" cy="3792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013" y="135961"/>
            <a:ext cx="6486730" cy="4865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9" name="Google Shape;89;p14"/>
          <p:cNvSpPr/>
          <p:nvPr/>
        </p:nvSpPr>
        <p:spPr>
          <a:xfrm rot="10800000" flipH="1">
            <a:off x="-35325" y="-45625"/>
            <a:ext cx="9179400" cy="1413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" name="Oval 2"/>
          <p:cNvSpPr>
            <a:spLocks noChangeArrowheads="1"/>
          </p:cNvSpPr>
          <p:nvPr/>
        </p:nvSpPr>
        <p:spPr bwMode="auto">
          <a:xfrm>
            <a:off x="1692275" y="1989138"/>
            <a:ext cx="4319588" cy="3527425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pt-BR" smtClean="0">
              <a:solidFill>
                <a:srgbClr val="FFFFFF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692275" y="751747"/>
            <a:ext cx="2016125" cy="1237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342900" indent="-341313"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 defTabSz="449263" fontAlgn="base">
              <a:lnSpc>
                <a:spcPct val="90000"/>
              </a:lnSpc>
              <a:spcBef>
                <a:spcPts val="2000"/>
              </a:spcBef>
              <a:spcAft>
                <a:spcPct val="0"/>
              </a:spcAft>
              <a:buSzPct val="100000"/>
              <a:defRPr/>
            </a:pPr>
            <a:r>
              <a:rPr lang="pt-BR" sz="3200" b="1" dirty="0" smtClean="0">
                <a:solidFill>
                  <a:schemeClr val="tx1"/>
                </a:solidFill>
              </a:rPr>
              <a:t>PSB</a:t>
            </a:r>
          </a:p>
          <a:p>
            <a:pPr algn="ctr" defTabSz="449263" fontAlgn="base">
              <a:lnSpc>
                <a:spcPct val="90000"/>
              </a:lnSpc>
              <a:spcBef>
                <a:spcPts val="2000"/>
              </a:spcBef>
              <a:spcAft>
                <a:spcPct val="0"/>
              </a:spcAft>
              <a:buSzPct val="100000"/>
              <a:defRPr/>
            </a:pPr>
            <a:r>
              <a:rPr lang="pt-BR" sz="3200" b="1" dirty="0" smtClean="0">
                <a:solidFill>
                  <a:schemeClr val="tx1"/>
                </a:solidFill>
              </a:rPr>
              <a:t>23 CRAS</a:t>
            </a:r>
            <a:endParaRPr lang="pt-BR" sz="1600" b="1" dirty="0" smtClean="0">
              <a:solidFill>
                <a:schemeClr val="tx1"/>
              </a:solidFill>
            </a:endParaRPr>
          </a:p>
        </p:txBody>
      </p:sp>
      <p:sp>
        <p:nvSpPr>
          <p:cNvPr id="7" name="Oval 5"/>
          <p:cNvSpPr>
            <a:spLocks noChangeArrowheads="1"/>
          </p:cNvSpPr>
          <p:nvPr/>
        </p:nvSpPr>
        <p:spPr bwMode="auto">
          <a:xfrm>
            <a:off x="3434685" y="1091682"/>
            <a:ext cx="3950690" cy="3105454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rgbClr val="3465A4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pt-BR" smtClean="0">
              <a:solidFill>
                <a:srgbClr val="FFFFFF"/>
              </a:solidFill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3512053" y="1269997"/>
            <a:ext cx="3600028" cy="1015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 marL="342900" indent="-341313" eaLnBrk="0" hangingPunct="0"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ctr" defTabSz="449263" eaLnBrk="1" fontAlgn="base" hangingPunct="1">
              <a:lnSpc>
                <a:spcPct val="90000"/>
              </a:lnSpc>
              <a:spcBef>
                <a:spcPts val="2000"/>
              </a:spcBef>
              <a:spcAft>
                <a:spcPct val="0"/>
              </a:spcAft>
              <a:buSzPct val="100000"/>
            </a:pPr>
            <a:r>
              <a:rPr lang="pt-BR" sz="2400" b="1" dirty="0" smtClean="0">
                <a:solidFill>
                  <a:schemeClr val="tx1"/>
                </a:solidFill>
              </a:rPr>
              <a:t>PSEMC</a:t>
            </a:r>
          </a:p>
          <a:p>
            <a:pPr algn="ctr" defTabSz="449263" eaLnBrk="1" fontAlgn="base" hangingPunct="1">
              <a:lnSpc>
                <a:spcPct val="90000"/>
              </a:lnSpc>
              <a:spcBef>
                <a:spcPts val="2000"/>
              </a:spcBef>
              <a:spcAft>
                <a:spcPct val="0"/>
              </a:spcAft>
              <a:buSzPct val="100000"/>
            </a:pPr>
            <a:r>
              <a:rPr lang="pt-BR" sz="2400" b="1" dirty="0" smtClean="0">
                <a:solidFill>
                  <a:schemeClr val="tx1"/>
                </a:solidFill>
              </a:rPr>
              <a:t>9 CREAS</a:t>
            </a:r>
          </a:p>
        </p:txBody>
      </p:sp>
      <p:sp>
        <p:nvSpPr>
          <p:cNvPr id="9" name="Oval 7"/>
          <p:cNvSpPr>
            <a:spLocks noChangeArrowheads="1"/>
          </p:cNvSpPr>
          <p:nvPr/>
        </p:nvSpPr>
        <p:spPr bwMode="auto">
          <a:xfrm>
            <a:off x="1505663" y="2300781"/>
            <a:ext cx="2159794" cy="1896355"/>
          </a:xfrm>
          <a:prstGeom prst="ellipse">
            <a:avLst/>
          </a:prstGeom>
          <a:solidFill>
            <a:schemeClr val="accent6"/>
          </a:solidFill>
          <a:ln w="9525">
            <a:solidFill>
              <a:srgbClr val="3465A4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pt-BR" smtClean="0">
              <a:solidFill>
                <a:srgbClr val="FFFFFF"/>
              </a:solidFill>
            </a:endParaRP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1433209" y="2982638"/>
            <a:ext cx="2232247" cy="537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 marL="342900" indent="-341313" eaLnBrk="0" hangingPunct="0"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ctr" defTabSz="449263" eaLnBrk="1" fontAlgn="base" hangingPunct="1">
              <a:lnSpc>
                <a:spcPct val="90000"/>
              </a:lnSpc>
              <a:spcBef>
                <a:spcPts val="1250"/>
              </a:spcBef>
              <a:spcAft>
                <a:spcPct val="0"/>
              </a:spcAft>
              <a:buSzPct val="100000"/>
            </a:pPr>
            <a:r>
              <a:rPr lang="pt-BR" sz="2000" b="1" dirty="0" smtClean="0">
                <a:solidFill>
                  <a:schemeClr val="tx1"/>
                </a:solidFill>
              </a:rPr>
              <a:t>PSEAC </a:t>
            </a:r>
            <a:r>
              <a:rPr lang="pt-BR" sz="1200" dirty="0" smtClean="0">
                <a:solidFill>
                  <a:schemeClr val="tx1"/>
                </a:solidFill>
              </a:rPr>
              <a:t>- Rede de Acolhimento Institucional</a:t>
            </a: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4242777" y="2300781"/>
            <a:ext cx="3240857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pPr marL="341313" indent="-341313" algn="just" defTabSz="449263" fontAlgn="base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Arial" charset="0"/>
              <a:buChar char="•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pt-BR" sz="1100" dirty="0" smtClean="0"/>
              <a:t>Serviço PAEFI</a:t>
            </a:r>
          </a:p>
          <a:p>
            <a:pPr marL="341313" indent="-341313" algn="just" defTabSz="449263" fontAlgn="base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Arial" charset="0"/>
              <a:buChar char="•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pt-BR" sz="1100" dirty="0" smtClean="0"/>
              <a:t>Serviço MSE (SEMSE)</a:t>
            </a:r>
          </a:p>
          <a:p>
            <a:pPr marL="341313" indent="-341313" algn="just" defTabSz="449263" fontAlgn="base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Arial" charset="0"/>
              <a:buChar char="•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pt-BR" sz="1100" dirty="0" smtClean="0"/>
              <a:t>Serviço de Abordagem Social</a:t>
            </a:r>
          </a:p>
          <a:p>
            <a:pPr algn="just" defTabSz="449263" fontAlgn="base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rgbClr val="FFFFFF"/>
              </a:buClr>
              <a:buSzPct val="100000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endParaRPr lang="pt-BR" sz="1100" dirty="0" smtClean="0"/>
          </a:p>
          <a:p>
            <a:pPr marL="341313" indent="-341313" algn="just" defTabSz="449263" fontAlgn="base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Arial" charset="0"/>
              <a:buChar char="•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pt-BR" sz="1100" dirty="0" smtClean="0"/>
              <a:t>Centro Pop</a:t>
            </a:r>
          </a:p>
          <a:p>
            <a:pPr marL="341313" indent="-341313" algn="just" defTabSz="449263" fontAlgn="base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Arial" charset="0"/>
              <a:buChar char="•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pt-BR" sz="1100" dirty="0" smtClean="0"/>
              <a:t>Centro Dia do Idoso</a:t>
            </a:r>
          </a:p>
        </p:txBody>
      </p:sp>
    </p:spTree>
    <p:extLst>
      <p:ext uri="{BB962C8B-B14F-4D97-AF65-F5344CB8AC3E}">
        <p14:creationId xmlns:p14="http://schemas.microsoft.com/office/powerpoint/2010/main" val="3825413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repl"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mph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 additive="repl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Proteção Social Básica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 marL="114300" indent="0">
              <a:buNone/>
            </a:pPr>
            <a:r>
              <a:rPr lang="pt-BR" b="1" dirty="0" smtClean="0">
                <a:solidFill>
                  <a:schemeClr val="tx1"/>
                </a:solidFill>
              </a:rPr>
              <a:t>Serviço </a:t>
            </a:r>
            <a:r>
              <a:rPr lang="pt-BR" b="1" dirty="0">
                <a:solidFill>
                  <a:schemeClr val="tx1"/>
                </a:solidFill>
              </a:rPr>
              <a:t>de Convivência e Fortalecimento de Vínculos - 06 a 14 Anos</a:t>
            </a:r>
          </a:p>
          <a:p>
            <a:r>
              <a:rPr lang="pt-BR" dirty="0">
                <a:solidFill>
                  <a:schemeClr val="tx1"/>
                </a:solidFill>
              </a:rPr>
              <a:t>9.196 vagas contratadas</a:t>
            </a:r>
          </a:p>
          <a:p>
            <a:r>
              <a:rPr lang="pt-BR" dirty="0">
                <a:solidFill>
                  <a:schemeClr val="tx1"/>
                </a:solidFill>
              </a:rPr>
              <a:t>85 Organizações parceiras</a:t>
            </a:r>
          </a:p>
          <a:p>
            <a:r>
              <a:rPr lang="pt-BR" dirty="0">
                <a:solidFill>
                  <a:schemeClr val="tx1"/>
                </a:solidFill>
              </a:rPr>
              <a:t>Repasse mensal R$ 3.189.228,70</a:t>
            </a:r>
          </a:p>
          <a:p>
            <a:pPr marL="114300" indent="0">
              <a:buNone/>
            </a:pPr>
            <a:endParaRPr lang="pt-BR" b="1" dirty="0" smtClean="0">
              <a:solidFill>
                <a:schemeClr val="tx1"/>
              </a:solidFill>
            </a:endParaRPr>
          </a:p>
          <a:p>
            <a:pPr marL="114300" indent="0">
              <a:buNone/>
            </a:pPr>
            <a:r>
              <a:rPr lang="pt-BR" b="1" dirty="0" smtClean="0">
                <a:solidFill>
                  <a:schemeClr val="tx1"/>
                </a:solidFill>
              </a:rPr>
              <a:t>Serviço </a:t>
            </a:r>
            <a:r>
              <a:rPr lang="pt-BR" b="1" dirty="0">
                <a:solidFill>
                  <a:schemeClr val="tx1"/>
                </a:solidFill>
              </a:rPr>
              <a:t>de Convivência e Fortalecimento de Vínculos - 15 a 17 Anos</a:t>
            </a:r>
          </a:p>
          <a:p>
            <a:r>
              <a:rPr lang="pt-BR" dirty="0">
                <a:solidFill>
                  <a:schemeClr val="tx1"/>
                </a:solidFill>
              </a:rPr>
              <a:t>1.890 vagas contratadas</a:t>
            </a:r>
          </a:p>
          <a:p>
            <a:r>
              <a:rPr lang="pt-BR" dirty="0">
                <a:solidFill>
                  <a:schemeClr val="tx1"/>
                </a:solidFill>
              </a:rPr>
              <a:t>53 Organizações parceiras</a:t>
            </a:r>
          </a:p>
          <a:p>
            <a:r>
              <a:rPr lang="pt-BR" dirty="0">
                <a:solidFill>
                  <a:schemeClr val="tx1"/>
                </a:solidFill>
              </a:rPr>
              <a:t>Repasse mensal R$ 1.362.984,52</a:t>
            </a:r>
          </a:p>
          <a:p>
            <a:pPr marL="114300" indent="0">
              <a:buNone/>
            </a:pPr>
            <a:endParaRPr lang="pt-BR" dirty="0" smtClean="0">
              <a:solidFill>
                <a:schemeClr val="tx1"/>
              </a:solidFill>
            </a:endParaRPr>
          </a:p>
          <a:p>
            <a:pPr marL="114300" indent="0">
              <a:buNone/>
            </a:pPr>
            <a:r>
              <a:rPr lang="pt-BR" dirty="0" smtClean="0">
                <a:solidFill>
                  <a:schemeClr val="tx1"/>
                </a:solidFill>
              </a:rPr>
              <a:t> </a:t>
            </a:r>
            <a:r>
              <a:rPr lang="pt-BR" b="1" dirty="0" err="1" smtClean="0">
                <a:solidFill>
                  <a:schemeClr val="tx1"/>
                </a:solidFill>
              </a:rPr>
              <a:t>Projovem</a:t>
            </a:r>
            <a:r>
              <a:rPr lang="pt-BR" b="1" dirty="0" smtClean="0">
                <a:solidFill>
                  <a:schemeClr val="tx1"/>
                </a:solidFill>
              </a:rPr>
              <a:t> </a:t>
            </a:r>
            <a:r>
              <a:rPr lang="pt-BR" b="1" dirty="0">
                <a:solidFill>
                  <a:schemeClr val="tx1"/>
                </a:solidFill>
              </a:rPr>
              <a:t>Adolescente</a:t>
            </a:r>
          </a:p>
          <a:p>
            <a:r>
              <a:rPr lang="pt-BR" dirty="0">
                <a:solidFill>
                  <a:schemeClr val="tx1"/>
                </a:solidFill>
              </a:rPr>
              <a:t>480 vagas contratadas</a:t>
            </a:r>
          </a:p>
          <a:p>
            <a:r>
              <a:rPr lang="pt-BR" dirty="0">
                <a:solidFill>
                  <a:schemeClr val="tx1"/>
                </a:solidFill>
              </a:rPr>
              <a:t>2 Organizações parceiras</a:t>
            </a:r>
          </a:p>
          <a:p>
            <a:r>
              <a:rPr lang="pt-BR" dirty="0">
                <a:solidFill>
                  <a:schemeClr val="tx1"/>
                </a:solidFill>
              </a:rPr>
              <a:t>Repasse mensal R$ 134.687,88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50537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/>
              <a:t>Serviços de Média Complexidade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86345" y="1147016"/>
            <a:ext cx="8520600" cy="3416400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endParaRPr lang="pt-BR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07" y="1192731"/>
            <a:ext cx="7778750" cy="331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290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/>
              <a:t>Serviços de </a:t>
            </a:r>
            <a:r>
              <a:rPr lang="pt-BR" dirty="0" smtClean="0"/>
              <a:t>Alta </a:t>
            </a:r>
            <a:r>
              <a:rPr lang="pt-BR" dirty="0"/>
              <a:t>Complexidade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886" y="956386"/>
            <a:ext cx="6960636" cy="3785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8478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/>
              <a:t>Serviços </a:t>
            </a:r>
            <a:r>
              <a:rPr lang="pt-BR" dirty="0" err="1"/>
              <a:t>Parceirizados</a:t>
            </a:r>
            <a:r>
              <a:rPr lang="pt-BR" dirty="0"/>
              <a:t> - Metas/Repasses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78" y="922307"/>
            <a:ext cx="5674415" cy="3873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5362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8451" y="304401"/>
            <a:ext cx="1463675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567" y="1188638"/>
            <a:ext cx="2153168" cy="3762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3909" y="1203650"/>
            <a:ext cx="2122806" cy="2864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3909" y="4066682"/>
            <a:ext cx="2155109" cy="89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4" name="Conector de seta reta 13"/>
          <p:cNvCxnSpPr/>
          <p:nvPr/>
        </p:nvCxnSpPr>
        <p:spPr>
          <a:xfrm>
            <a:off x="4501017" y="679309"/>
            <a:ext cx="387434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to 14"/>
          <p:cNvCxnSpPr/>
          <p:nvPr/>
        </p:nvCxnSpPr>
        <p:spPr>
          <a:xfrm>
            <a:off x="4187416" y="843610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to 15"/>
          <p:cNvCxnSpPr/>
          <p:nvPr/>
        </p:nvCxnSpPr>
        <p:spPr>
          <a:xfrm>
            <a:off x="4989870" y="1023630"/>
            <a:ext cx="1218" cy="1800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reto 20"/>
          <p:cNvCxnSpPr/>
          <p:nvPr/>
        </p:nvCxnSpPr>
        <p:spPr>
          <a:xfrm>
            <a:off x="4187414" y="1023630"/>
            <a:ext cx="80245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053" y="304400"/>
            <a:ext cx="3255963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6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965" y="679309"/>
            <a:ext cx="19050" cy="18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7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596" y="834717"/>
            <a:ext cx="23813" cy="18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4112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/>
              <a:t>Supervisão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65047" y="1026368"/>
            <a:ext cx="9345484" cy="3859748"/>
          </a:xfrm>
        </p:spPr>
        <p:txBody>
          <a:bodyPr>
            <a:normAutofit fontScale="40000" lnSpcReduction="20000"/>
          </a:bodyPr>
          <a:lstStyle/>
          <a:p>
            <a:pPr marL="0" lvl="0" indent="0">
              <a:buNone/>
            </a:pPr>
            <a:r>
              <a:rPr lang="pt-BR" sz="2800" b="1" dirty="0"/>
              <a:t>1. REGIÃO CENTRO, ILHAS, HUMAITÁ NAVEGANTES</a:t>
            </a:r>
          </a:p>
          <a:p>
            <a:pPr marL="0" lvl="0" indent="0">
              <a:buNone/>
            </a:pPr>
            <a:r>
              <a:rPr lang="pt-BR" sz="2800" b="1" dirty="0"/>
              <a:t>Serviços Próprios: 5     -     Serviços Parceiros: 14     -     Técnicos Sociais: </a:t>
            </a:r>
            <a:r>
              <a:rPr lang="pt-BR" sz="2800" b="1" dirty="0" smtClean="0"/>
              <a:t>89</a:t>
            </a:r>
          </a:p>
          <a:p>
            <a:pPr marL="0" lvl="0" indent="0">
              <a:buNone/>
            </a:pPr>
            <a:endParaRPr lang="pt-BR" sz="2800" b="1" dirty="0"/>
          </a:p>
          <a:p>
            <a:pPr marL="0" indent="0">
              <a:buNone/>
            </a:pPr>
            <a:r>
              <a:rPr lang="pt-BR" sz="2800" b="1" dirty="0"/>
              <a:t>2. REGIÃO GLÓRIA, CRUZEIRO E CRISTAL</a:t>
            </a:r>
          </a:p>
          <a:p>
            <a:pPr marL="0" indent="0">
              <a:buNone/>
            </a:pPr>
            <a:r>
              <a:rPr lang="pt-BR" sz="2800" b="1" dirty="0"/>
              <a:t>Serviços Próprios: 4     -     Serviços Parceiros: 17     -     Técnicos Sociais: </a:t>
            </a:r>
            <a:r>
              <a:rPr lang="pt-BR" sz="2800" b="1" dirty="0" smtClean="0"/>
              <a:t>77</a:t>
            </a:r>
          </a:p>
          <a:p>
            <a:pPr marL="0" indent="0">
              <a:buNone/>
            </a:pPr>
            <a:endParaRPr lang="pt-BR" sz="2800" b="1" dirty="0"/>
          </a:p>
          <a:p>
            <a:pPr marL="0" indent="0">
              <a:buNone/>
            </a:pPr>
            <a:r>
              <a:rPr lang="pt-BR" sz="2800" b="1" dirty="0"/>
              <a:t>3. REGIÃO LOMBA DO PINHEIRO E REGIÃO PARTENON</a:t>
            </a:r>
          </a:p>
          <a:p>
            <a:pPr marL="0" indent="0">
              <a:buNone/>
            </a:pPr>
            <a:r>
              <a:rPr lang="pt-BR" sz="2800" b="1" dirty="0"/>
              <a:t>Serviços Próprios: 6     -     Serviços Parceiros: 10     -     Técnicos Sociais: </a:t>
            </a:r>
            <a:r>
              <a:rPr lang="pt-BR" sz="2800" b="1" dirty="0" smtClean="0"/>
              <a:t>55</a:t>
            </a:r>
          </a:p>
          <a:p>
            <a:pPr marL="0" indent="0">
              <a:buNone/>
            </a:pPr>
            <a:endParaRPr lang="pt-BR" sz="2800" b="1" dirty="0"/>
          </a:p>
          <a:p>
            <a:pPr marL="0" lvl="0" indent="0">
              <a:buNone/>
            </a:pPr>
            <a:r>
              <a:rPr lang="pt-BR" sz="2800" b="1" dirty="0"/>
              <a:t>4. REGIÃO NORTE E NOROESTE</a:t>
            </a:r>
            <a:endParaRPr lang="pt-BR" sz="2800" dirty="0"/>
          </a:p>
          <a:p>
            <a:pPr marL="0" indent="0">
              <a:buNone/>
            </a:pPr>
            <a:r>
              <a:rPr lang="pt-BR" sz="2800" b="1" dirty="0"/>
              <a:t>Serviços Próprios: 5     -     Serviços Parceiros: 08     -     Técnicos Sociais: </a:t>
            </a:r>
            <a:r>
              <a:rPr lang="pt-BR" sz="2800" b="1" dirty="0" smtClean="0"/>
              <a:t>47</a:t>
            </a:r>
          </a:p>
          <a:p>
            <a:pPr marL="0" indent="0">
              <a:buNone/>
            </a:pPr>
            <a:endParaRPr lang="pt-BR" sz="2800" b="1" dirty="0"/>
          </a:p>
          <a:p>
            <a:pPr marL="0" lvl="0" indent="0">
              <a:buNone/>
            </a:pPr>
            <a:r>
              <a:rPr lang="pt-BR" sz="2800" b="1" dirty="0"/>
              <a:t>5.  REGIÃO EIXO BALTAZAR NORDESTE</a:t>
            </a:r>
          </a:p>
          <a:p>
            <a:pPr marL="0" lvl="0" indent="0">
              <a:buNone/>
            </a:pPr>
            <a:r>
              <a:rPr lang="pt-BR" sz="2800" b="1" dirty="0"/>
              <a:t>Serviços Próprios: 4     -     Serviços Parceiros: 11     -     Técnicos Sociais: </a:t>
            </a:r>
            <a:r>
              <a:rPr lang="pt-BR" sz="2800" b="1" dirty="0" smtClean="0"/>
              <a:t>44</a:t>
            </a:r>
          </a:p>
          <a:p>
            <a:pPr marL="0" lvl="0" indent="0">
              <a:buNone/>
            </a:pPr>
            <a:endParaRPr lang="pt-BR" sz="2800" b="1" dirty="0"/>
          </a:p>
          <a:p>
            <a:pPr marL="0" indent="0">
              <a:buNone/>
            </a:pPr>
            <a:r>
              <a:rPr lang="pt-BR" sz="2800" b="1" dirty="0"/>
              <a:t>6. REGIÃO LESTE</a:t>
            </a:r>
            <a:endParaRPr lang="pt-BR" sz="2800" dirty="0"/>
          </a:p>
          <a:p>
            <a:pPr marL="0" lvl="0" indent="0">
              <a:buNone/>
            </a:pPr>
            <a:r>
              <a:rPr lang="pt-BR" sz="2800" b="1" dirty="0"/>
              <a:t>Serviços Próprios</a:t>
            </a:r>
            <a:r>
              <a:rPr lang="pt-BR" sz="2800" dirty="0"/>
              <a:t>: </a:t>
            </a:r>
            <a:r>
              <a:rPr lang="pt-BR" sz="2800" b="1" dirty="0"/>
              <a:t>3     -     Serviços Parceiros: 13     -     Técnicos Sociais: </a:t>
            </a:r>
            <a:r>
              <a:rPr lang="pt-BR" sz="2800" b="1" dirty="0" smtClean="0"/>
              <a:t>55</a:t>
            </a:r>
          </a:p>
          <a:p>
            <a:pPr marL="0" lvl="0" indent="0">
              <a:buNone/>
            </a:pPr>
            <a:endParaRPr lang="pt-BR" sz="2800" b="1" dirty="0"/>
          </a:p>
          <a:p>
            <a:pPr marL="0" indent="0">
              <a:buNone/>
            </a:pPr>
            <a:r>
              <a:rPr lang="pt-BR" sz="2800" b="1" dirty="0"/>
              <a:t>7. REGIÃO SUL CENTRO SUL             </a:t>
            </a:r>
            <a:endParaRPr lang="pt-BR" sz="2800" dirty="0"/>
          </a:p>
          <a:p>
            <a:pPr marL="0" lvl="0" indent="0">
              <a:buNone/>
            </a:pPr>
            <a:r>
              <a:rPr lang="pt-BR" sz="2800" b="1" dirty="0"/>
              <a:t>Serviços Próprios: 6     -     Serviços Parceiros: 06     -     Técnicos Sociais: </a:t>
            </a:r>
            <a:r>
              <a:rPr lang="pt-BR" sz="2800" b="1" dirty="0" smtClean="0"/>
              <a:t>37</a:t>
            </a:r>
          </a:p>
          <a:p>
            <a:pPr marL="0" lvl="0" indent="0">
              <a:buNone/>
            </a:pPr>
            <a:endParaRPr lang="pt-BR" sz="2800" b="1" dirty="0"/>
          </a:p>
          <a:p>
            <a:pPr marL="0" indent="0">
              <a:buNone/>
            </a:pPr>
            <a:r>
              <a:rPr lang="pt-BR" sz="2800" b="1" dirty="0"/>
              <a:t>8. REGIÃO RESTINGA E EXTREMO SUL</a:t>
            </a:r>
            <a:endParaRPr lang="pt-BR" sz="2800" dirty="0"/>
          </a:p>
          <a:p>
            <a:pPr marL="0" lvl="0" indent="0">
              <a:buNone/>
            </a:pPr>
            <a:r>
              <a:rPr lang="pt-BR" sz="2800" b="1" dirty="0"/>
              <a:t>Serviços Próprios: 3     -     Serviços Parceiros: 07     -     Técnicos Sociais: 40</a:t>
            </a:r>
          </a:p>
          <a:p>
            <a:pPr marL="0" indent="0">
              <a:buNone/>
            </a:pPr>
            <a:endParaRPr lang="pt-BR" dirty="0"/>
          </a:p>
          <a:p>
            <a:pPr marL="11430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98914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/>
              <a:t>CGBCAD – Benefícios Assistenciais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37" y="491801"/>
            <a:ext cx="8388350" cy="449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049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/>
              <a:t>CGBCAD - Cadastro Único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83" y="1019143"/>
            <a:ext cx="6840537" cy="410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599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4518" y="435694"/>
            <a:ext cx="8520600" cy="572700"/>
          </a:xfrm>
        </p:spPr>
        <p:txBody>
          <a:bodyPr>
            <a:normAutofit fontScale="90000"/>
          </a:bodyPr>
          <a:lstStyle/>
          <a:p>
            <a:r>
              <a:rPr lang="pt-BR" dirty="0"/>
              <a:t>COANUT: Coordenação de Alimentação e Nutrição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18" y="1063689"/>
            <a:ext cx="6127621" cy="926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18" y="1990271"/>
            <a:ext cx="6248919" cy="695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18" y="2685795"/>
            <a:ext cx="6734111" cy="788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3640503"/>
              </p:ext>
            </p:extLst>
          </p:nvPr>
        </p:nvGraphicFramePr>
        <p:xfrm>
          <a:off x="523525" y="3548481"/>
          <a:ext cx="6735692" cy="1280160"/>
        </p:xfrm>
        <a:graphic>
          <a:graphicData uri="http://schemas.openxmlformats.org/drawingml/2006/table">
            <a:tbl>
              <a:tblPr/>
              <a:tblGrid>
                <a:gridCol w="1145227"/>
                <a:gridCol w="1218176"/>
                <a:gridCol w="1181700"/>
                <a:gridCol w="1122615"/>
                <a:gridCol w="1063530"/>
                <a:gridCol w="1004444"/>
              </a:tblGrid>
              <a:tr h="182874">
                <a:tc gridSpan="6">
                  <a:txBody>
                    <a:bodyPr/>
                    <a:lstStyle/>
                    <a:p>
                      <a:pPr algn="ctr"/>
                      <a:r>
                        <a:rPr lang="pt-BR" sz="1200" b="1" dirty="0" smtClean="0">
                          <a:effectLst/>
                          <a:latin typeface="+mn-lt"/>
                        </a:rPr>
                        <a:t>QUANTITATIVO DE CB 2021</a:t>
                      </a:r>
                      <a:endParaRPr lang="pt-BR" sz="1200" b="1" dirty="0"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sz="1200" dirty="0"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2874"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effectLst/>
                          <a:latin typeface="+mn-lt"/>
                        </a:rPr>
                        <a:t>Distribuição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effectLst/>
                          <a:latin typeface="+mn-lt"/>
                        </a:rPr>
                        <a:t>Quantidade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sz="1200" dirty="0"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2874">
                <a:tc>
                  <a:txBody>
                    <a:bodyPr/>
                    <a:lstStyle/>
                    <a:p>
                      <a:pPr algn="l"/>
                      <a:r>
                        <a:rPr lang="pt-BR" sz="1200" b="1" dirty="0">
                          <a:effectLst/>
                          <a:latin typeface="+mn-lt"/>
                        </a:rPr>
                        <a:t>Cestas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effectLst/>
                          <a:latin typeface="+mn-lt"/>
                        </a:rPr>
                        <a:t>Doação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effectLst/>
                          <a:latin typeface="+mn-lt"/>
                        </a:rPr>
                        <a:t>Famílias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effectLst/>
                          <a:latin typeface="+mn-lt"/>
                        </a:rPr>
                        <a:t>Povos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effectLst/>
                          <a:latin typeface="+mn-lt"/>
                        </a:rPr>
                        <a:t>COVID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 smtClean="0">
                          <a:effectLst/>
                          <a:latin typeface="+mn-lt"/>
                        </a:rPr>
                        <a:t>TOTAL</a:t>
                      </a:r>
                      <a:endParaRPr lang="pt-BR" sz="1200" b="1" dirty="0"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82874">
                <a:tc>
                  <a:txBody>
                    <a:bodyPr/>
                    <a:lstStyle/>
                    <a:p>
                      <a:pPr algn="l"/>
                      <a:r>
                        <a:rPr lang="pt-BR" sz="1200" b="1" dirty="0">
                          <a:effectLst/>
                          <a:latin typeface="+mn-lt"/>
                        </a:rPr>
                        <a:t>CRAS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>
                          <a:effectLst/>
                          <a:latin typeface="+mn-lt"/>
                        </a:rPr>
                        <a:t>43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>
                          <a:effectLst/>
                          <a:latin typeface="+mn-lt"/>
                        </a:rPr>
                        <a:t>16.630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>
                          <a:effectLst/>
                          <a:latin typeface="+mn-lt"/>
                        </a:rPr>
                        <a:t>3.622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>
                          <a:effectLst/>
                          <a:latin typeface="+mn-lt"/>
                        </a:rPr>
                        <a:t>46.405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 smtClean="0">
                          <a:effectLst/>
                          <a:latin typeface="+mn-lt"/>
                        </a:rPr>
                        <a:t>66.700</a:t>
                      </a:r>
                      <a:endParaRPr lang="pt-BR" sz="1200" dirty="0"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874">
                <a:tc>
                  <a:txBody>
                    <a:bodyPr/>
                    <a:lstStyle/>
                    <a:p>
                      <a:pPr algn="l"/>
                      <a:r>
                        <a:rPr lang="pt-BR" sz="1200" b="1" dirty="0">
                          <a:effectLst/>
                          <a:latin typeface="+mn-lt"/>
                        </a:rPr>
                        <a:t>CREAS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>
                          <a:effectLst/>
                          <a:latin typeface="+mn-lt"/>
                        </a:rPr>
                        <a:t>2.615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>
                          <a:effectLst/>
                          <a:latin typeface="+mn-lt"/>
                        </a:rPr>
                        <a:t>7.982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 smtClean="0">
                          <a:effectLst/>
                          <a:latin typeface="+mn-lt"/>
                        </a:rPr>
                        <a:t>10.597</a:t>
                      </a:r>
                      <a:endParaRPr lang="pt-BR" sz="1200" dirty="0"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874">
                <a:tc>
                  <a:txBody>
                    <a:bodyPr/>
                    <a:lstStyle/>
                    <a:p>
                      <a:pPr algn="l"/>
                      <a:r>
                        <a:rPr lang="pt-BR" sz="1200" b="1" dirty="0">
                          <a:effectLst/>
                          <a:latin typeface="+mn-lt"/>
                        </a:rPr>
                        <a:t>Outros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>
                          <a:effectLst/>
                          <a:latin typeface="+mn-lt"/>
                        </a:rPr>
                        <a:t>41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>
                          <a:effectLst/>
                          <a:latin typeface="+mn-lt"/>
                        </a:rPr>
                        <a:t>81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 smtClean="0">
                          <a:effectLst/>
                          <a:latin typeface="+mn-lt"/>
                        </a:rPr>
                        <a:t>122</a:t>
                      </a:r>
                      <a:endParaRPr lang="pt-BR" sz="1200" dirty="0"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874">
                <a:tc>
                  <a:txBody>
                    <a:bodyPr/>
                    <a:lstStyle/>
                    <a:p>
                      <a:pPr algn="l"/>
                      <a:r>
                        <a:rPr lang="pt-BR" sz="1200" b="1" dirty="0">
                          <a:effectLst/>
                          <a:latin typeface="+mn-lt"/>
                        </a:rPr>
                        <a:t>TOTAL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>
                          <a:effectLst/>
                          <a:latin typeface="+mn-lt"/>
                        </a:rPr>
                        <a:t>84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 smtClean="0">
                          <a:effectLst/>
                          <a:latin typeface="+mn-lt"/>
                        </a:rPr>
                        <a:t>19.326</a:t>
                      </a:r>
                      <a:endParaRPr lang="pt-BR" sz="1200" dirty="0"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 smtClean="0">
                          <a:effectLst/>
                          <a:latin typeface="+mn-lt"/>
                        </a:rPr>
                        <a:t>3.622</a:t>
                      </a:r>
                      <a:endParaRPr lang="pt-BR" sz="1200" dirty="0"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 smtClean="0">
                          <a:effectLst/>
                          <a:latin typeface="+mn-lt"/>
                        </a:rPr>
                        <a:t>54.387</a:t>
                      </a:r>
                      <a:endParaRPr lang="pt-BR" sz="1200" dirty="0"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 smtClean="0">
                          <a:effectLst/>
                          <a:latin typeface="+mn-lt"/>
                        </a:rPr>
                        <a:t>77.419</a:t>
                      </a:r>
                      <a:endParaRPr lang="pt-BR" sz="1200" dirty="0"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037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4518" y="435694"/>
            <a:ext cx="8520600" cy="572700"/>
          </a:xfrm>
        </p:spPr>
        <p:txBody>
          <a:bodyPr>
            <a:normAutofit fontScale="90000"/>
          </a:bodyPr>
          <a:lstStyle/>
          <a:p>
            <a:r>
              <a:rPr lang="pt-BR" dirty="0"/>
              <a:t>COANUT: Coordenação de Alimentação e Nutrição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35" y="1048672"/>
            <a:ext cx="5630343" cy="1202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35" y="2243013"/>
            <a:ext cx="6261618" cy="1131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35" y="3356930"/>
            <a:ext cx="6625512" cy="1196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6912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5" name="Google Shape;795;p33"/>
          <p:cNvSpPr txBox="1"/>
          <p:nvPr/>
        </p:nvSpPr>
        <p:spPr>
          <a:xfrm>
            <a:off x="2119800" y="362450"/>
            <a:ext cx="4904400" cy="10467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A7BFC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5600">
                <a:solidFill>
                  <a:srgbClr val="194B7B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OBRIGADO!</a:t>
            </a:r>
            <a:endParaRPr sz="5600">
              <a:solidFill>
                <a:srgbClr val="194B7B"/>
              </a:solidFill>
              <a:latin typeface="Manrope ExtraBold"/>
              <a:ea typeface="Manrope ExtraBold"/>
              <a:cs typeface="Manrope ExtraBold"/>
              <a:sym typeface="Manrope ExtraBold"/>
            </a:endParaRPr>
          </a:p>
        </p:txBody>
      </p:sp>
      <p:pic>
        <p:nvPicPr>
          <p:cNvPr id="796" name="Google Shape;796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71923" y="3993502"/>
            <a:ext cx="1093179" cy="9546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748" y="3993501"/>
            <a:ext cx="985741" cy="9902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Personalizada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92D050"/>
      </a:accent1>
      <a:accent2>
        <a:srgbClr val="00B050"/>
      </a:accent2>
      <a:accent3>
        <a:srgbClr val="41E026"/>
      </a:accent3>
      <a:accent4>
        <a:srgbClr val="1FB738"/>
      </a:accent4>
      <a:accent5>
        <a:srgbClr val="92D050"/>
      </a:accent5>
      <a:accent6>
        <a:srgbClr val="00B050"/>
      </a:accent6>
      <a:hlink>
        <a:srgbClr val="92D050"/>
      </a:hlink>
      <a:folHlink>
        <a:srgbClr val="00B05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</TotalTime>
  <Words>265</Words>
  <Application>Microsoft Office PowerPoint</Application>
  <PresentationFormat>Apresentação na tela (16:9)</PresentationFormat>
  <Paragraphs>93</Paragraphs>
  <Slides>14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Times New Roman</vt:lpstr>
      <vt:lpstr>Microsoft YaHei</vt:lpstr>
      <vt:lpstr>Manrope ExtraBold</vt:lpstr>
      <vt:lpstr>Simple Light</vt:lpstr>
      <vt:lpstr>Apresentação do PowerPoint</vt:lpstr>
      <vt:lpstr>Apresentação do PowerPoint</vt:lpstr>
      <vt:lpstr>Apresentação do PowerPoint</vt:lpstr>
      <vt:lpstr>Proteção Social Básica</vt:lpstr>
      <vt:lpstr>Serviços de Média Complexidade</vt:lpstr>
      <vt:lpstr>Serviços de Alta Complexidade</vt:lpstr>
      <vt:lpstr>Serviços Parceirizados - Metas/Repasses</vt:lpstr>
      <vt:lpstr>Apresentação do PowerPoint</vt:lpstr>
      <vt:lpstr>Supervisão</vt:lpstr>
      <vt:lpstr>CGBCAD – Benefícios Assistenciais</vt:lpstr>
      <vt:lpstr>CGBCAD - Cadastro Único</vt:lpstr>
      <vt:lpstr>COANUT: Coordenação de Alimentação e Nutrição</vt:lpstr>
      <vt:lpstr>COANUT: Coordenação de Alimentação e Nutrição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Evelize Fabrício</dc:creator>
  <cp:lastModifiedBy>Natielle Veiga</cp:lastModifiedBy>
  <cp:revision>6</cp:revision>
  <dcterms:modified xsi:type="dcterms:W3CDTF">2024-01-12T13:43:57Z</dcterms:modified>
</cp:coreProperties>
</file>